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5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96121-0D66-4679-AD32-801A964E858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5D02-E4C9-4286-AB96-7701D42B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1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/>
              <a:t>American Literature</a:t>
            </a:r>
            <a:br>
              <a:rPr lang="en-US" sz="7200" dirty="0"/>
            </a:br>
            <a:r>
              <a:rPr lang="en-US" sz="7200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/>
              <a:t>Unit 14</a:t>
            </a:r>
          </a:p>
          <a:p>
            <a:r>
              <a:rPr lang="en-US" sz="6000" dirty="0"/>
              <a:t>Fall 2018</a:t>
            </a:r>
          </a:p>
        </p:txBody>
      </p:sp>
    </p:spTree>
    <p:extLst>
      <p:ext uri="{BB962C8B-B14F-4D97-AF65-F5344CB8AC3E}">
        <p14:creationId xmlns:p14="http://schemas.microsoft.com/office/powerpoint/2010/main" val="147829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Precocious (adj.)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showing unusually early development (especially in talents and mental capacity)</a:t>
            </a:r>
          </a:p>
          <a:p>
            <a:r>
              <a:rPr lang="en-US" sz="3200" dirty="0"/>
              <a:t>gifted</a:t>
            </a:r>
          </a:p>
          <a:p>
            <a:r>
              <a:rPr lang="en-US" sz="3200" dirty="0"/>
              <a:t>advanced</a:t>
            </a:r>
          </a:p>
          <a:p>
            <a:pPr marL="0" indent="0">
              <a:buNone/>
            </a:pPr>
            <a:r>
              <a:rPr lang="en-US" dirty="0"/>
              <a:t>---------------------------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backward or slow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1"/>
            <a:ext cx="3446674" cy="258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hebluegrassspecial.com/archive/2010/october10/imagesoct10/schroed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6330"/>
            <a:ext cx="3349172" cy="25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6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Sadistic (adj.)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delighting in cruelty</a:t>
            </a:r>
          </a:p>
          <a:p>
            <a:r>
              <a:rPr lang="en-US" sz="3200" dirty="0"/>
              <a:t>excessively cruel</a:t>
            </a:r>
          </a:p>
          <a:p>
            <a:r>
              <a:rPr lang="en-US" sz="3200" dirty="0"/>
              <a:t>brutal</a:t>
            </a:r>
          </a:p>
          <a:p>
            <a:r>
              <a:rPr lang="en-US" sz="3200" dirty="0"/>
              <a:t>vicious</a:t>
            </a:r>
          </a:p>
          <a:p>
            <a:r>
              <a:rPr lang="en-US" sz="3200" dirty="0"/>
              <a:t>inhuman</a:t>
            </a:r>
          </a:p>
          <a:p>
            <a:pPr marL="0" indent="0">
              <a:buNone/>
            </a:pPr>
            <a:r>
              <a:rPr lang="en-US" dirty="0"/>
              <a:t>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humane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merciful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80" y="3276601"/>
            <a:ext cx="3088821" cy="304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163830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114800"/>
            <a:ext cx="2930979" cy="18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4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amenable </a:t>
            </a:r>
            <a:r>
              <a:rPr lang="en-US" sz="6000" dirty="0"/>
              <a:t>(</a:t>
            </a:r>
            <a:r>
              <a:rPr lang="en-US" sz="6000" dirty="0" err="1"/>
              <a:t>adj</a:t>
            </a:r>
            <a:r>
              <a:rPr lang="en-US" sz="6000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willing to follow advice or authority</a:t>
            </a:r>
          </a:p>
          <a:p>
            <a:r>
              <a:rPr lang="en-US" sz="3600" dirty="0"/>
              <a:t>submissive</a:t>
            </a:r>
          </a:p>
          <a:p>
            <a:r>
              <a:rPr lang="en-US" sz="3600" dirty="0"/>
              <a:t>compliant</a:t>
            </a:r>
          </a:p>
          <a:p>
            <a:r>
              <a:rPr lang="en-US" sz="3600" dirty="0"/>
              <a:t>agreeable</a:t>
            </a:r>
          </a:p>
          <a:p>
            <a:pPr marL="0" indent="0">
              <a:buNone/>
            </a:pPr>
            <a:r>
              <a:rPr lang="en-US" sz="3600" dirty="0"/>
              <a:t>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resistant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6" y="3962401"/>
            <a:ext cx="3733801" cy="248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dw.de/image/0,,2216423_4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1"/>
            <a:ext cx="31432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        berate </a:t>
            </a:r>
            <a:r>
              <a:rPr lang="en-US" sz="6000" dirty="0"/>
              <a:t>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to scold sharply</a:t>
            </a:r>
          </a:p>
          <a:p>
            <a:r>
              <a:rPr lang="en-US" sz="3600" dirty="0"/>
              <a:t>chide</a:t>
            </a:r>
          </a:p>
          <a:p>
            <a:r>
              <a:rPr lang="en-US" sz="3600" dirty="0"/>
              <a:t>rebuke</a:t>
            </a:r>
          </a:p>
          <a:p>
            <a:r>
              <a:rPr lang="en-US" sz="3600" dirty="0"/>
              <a:t>reprimand</a:t>
            </a:r>
          </a:p>
          <a:p>
            <a:r>
              <a:rPr lang="en-US" sz="3600" dirty="0"/>
              <a:t>reprove</a:t>
            </a:r>
          </a:p>
          <a:p>
            <a:pPr marL="0" indent="0">
              <a:buNone/>
            </a:pPr>
            <a:r>
              <a:rPr lang="en-US" sz="3600" dirty="0"/>
              <a:t>-------------------------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praise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54" y="609600"/>
            <a:ext cx="268344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01143"/>
            <a:ext cx="3429000" cy="251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1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credulous </a:t>
            </a:r>
            <a:r>
              <a:rPr lang="en-US" sz="6000" dirty="0">
                <a:solidFill>
                  <a:prstClr val="black"/>
                </a:solidFill>
              </a:rPr>
              <a:t>(</a:t>
            </a:r>
            <a:r>
              <a:rPr lang="en-US" sz="6000" dirty="0" err="1">
                <a:solidFill>
                  <a:prstClr val="black"/>
                </a:solidFill>
              </a:rPr>
              <a:t>adj</a:t>
            </a:r>
            <a:r>
              <a:rPr lang="en-US" sz="6000" dirty="0">
                <a:solidFill>
                  <a:prstClr val="black"/>
                </a:solidFill>
              </a:rPr>
              <a:t>)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too ready to believe</a:t>
            </a:r>
          </a:p>
          <a:p>
            <a:r>
              <a:rPr lang="en-US" sz="3600" dirty="0"/>
              <a:t>easily deceived</a:t>
            </a:r>
          </a:p>
          <a:p>
            <a:r>
              <a:rPr lang="en-US" sz="3600" dirty="0"/>
              <a:t>gullible</a:t>
            </a:r>
          </a:p>
          <a:p>
            <a:r>
              <a:rPr lang="en-US" sz="3600" dirty="0"/>
              <a:t>trusting</a:t>
            </a:r>
          </a:p>
          <a:p>
            <a:pPr marL="0" indent="0">
              <a:buNone/>
            </a:pPr>
            <a:r>
              <a:rPr lang="en-US" sz="3600" dirty="0"/>
              <a:t>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skeptical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7" y="1371601"/>
            <a:ext cx="3886200" cy="291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QTEhUUExQWFhUXGB0XFhgYGBkaHRccGB0YHhgYGBgcHSggGhwlHBgdIjEhJSkrLi4uFx8zODMsNygtLiwBCgoKDg0OGxAQGywkICYsLCwsLDQsLCwsLCwsLDQsLCwsLCwsNCwsLCwsNCwsLCwsLCwsLSwsLCwsLCwsLCw0LP/AABEIAO0A1QMBIgACEQEDEQH/xAAcAAABBQEBAQAAAAAAAAAAAAAFAAMEBgcBAgj/xABTEAACAQIEAgYFBggLBwEJAAABAhEAAwQSITEFQQYTIlFhcQcygZGhFCNCUrHBFSRicoKS0fAzNUNUc6Kjs8LS4SU0RFNjsvFkFhdFVYSTlLTD/8QAGgEAAgMBAQAAAAAAAAAAAAAAAAMBAgQFBv/EAC4RAAIBAgUDAwMDBQAAAAAAAAABAgMREhMhMVEEMkEUImEz4fBxocEFgZGx0f/aAAwDAQACEQMRAD8Ad4x0hxhx2MT5Zft27V4oi2xaAC5VIEsh1/bQfE8RxN3S9j8YVgnKlxVIIEiciqdf8Q9j/G7JOOx4JjNimC6SWORIkfUBidpmPJtkCqFU+rOe7yzc2LHQtu0csw00ioNMIJxWgIwl/FAMfl2KVRpmbENlMDtHM2irJ38I30oguKvQAuLxtwgSbnXuqmOarHqxsWImK84Ui4SySbQ9XOIBI5gcxoYLCYB0r1hywZluOckzllASSSCIgn4NG3MyEqEeDuC4vjjDDGYvITA7Y7TaQBKk8/bpGpoi/E8WqxexWMB/pUBaZiFWI7tWn20PObNm7Nq0uzEgsx9UZQT2ROkwDqafVVLB9gst1nZhBrN08thoTpOWNjUEqEeBriF+8oJbG4q2AJzHEsTA3kaAEbc9dNTIDSNdcEnG4kH1goxV2FXSGdiddNYA5wDU04VXAVQo552ExB3H7d9tTmFe72AXOCQTM6ncHYsTy3OugBAUa0XJy1wQWsXQqxi8czuhKn5RdAGxzEZsx3ECBy3kTItWrttZu43FGBoDi2WTMzM6x6viRv3PYO3de4wCqBsJnURvG4Uaj2xIM0msqr5f4QwIyaZmns5idgYOi8lPtCcuPAruNxAKomLxep53WMabQJIAmSSfDQ6VMt8UxLuq2cVi2XcsbkZxsWAy9lZ2J9Y6DYmnsHhbpKlCAurZuTdw0gmW105KNdYo8RprFFy6oxfgiW/lDCVx+Kg/l2z8clebmGxJ/wDiGMHk6f5KnUqi4zKhwDTgsT/8xxn66f5K8rw3ERB4jjSDv84v+WildouRkw4Ax4G59bG44/8A1Dr9kV7XgY54jGHzxd/7notSouTlQ4AzdG7ZBDXsU0/WxN4x5dr7aq/E+h+CS4Q1u6dMxbrSTsTMEHSREzuRpWgUioouQ6UeEZvf6H4VQpGGuuC8GLpPZ0OaYAGmY7/RHfpMucJs2nCpau9XIHZvYgka6lgraciI3B5Rqf4xavZnaUW0qHKzOwyGDqFGhOaNTsBpQt3dUZxiVyyIcuMxTISpJ+iATOu45TqZFuEV4/Yg47gtllHWWr7F4IQ37rGJgzJIYgxoO/yn2OjFu2gawuIUSwgX3WMh5kQACATOvICaJWvlABu/KFNoQVUTchsyxb5M+8biZG9QuIY2xma27X2LDq8zPktns5HOhO066SCRAoIcY8Eixwd3DZ3xqpl0DYu5qRuIJ9Xx8vY1g+iNovIW+NwG+UEmNMrAhhoZJHltXtsWlwsuUkZXtqAHgAyFCNvcBKgEjY6aaCi3BOHA9XiMpRyIykQQmoRCORChQfFfE0ExhFvYvPoyLfgzDh2LMAykkyTldhqe/SlXj0YH/Z1vWe3d/vXpVcwsyrpFanH40hiGGJaANoKpJMMCez3wKH3ycotsh0HPRYiS55KoEQB56kij3F1/2hxCNG+UesTGUdVakjuOu+m+poLcZjc7HbCnQESN5LR3TJkxqJnYVU0xXtR6sXnVcqhix1+rlGh13yGADEaQpMkVLwg6mFdwHcjtiFjNGiLpqSRGpn3wxZRraMqgySF7IJFuSCZM+t3A+rM6Tq1cZbLyQXaSgbQlGjtdtjoYOpOvwqC+wVOCB3VVX1VBPdptBzOBPIxqTqcocxmHtQEDDq/WKmWzEQOygk3I1JLTJ0mKh2jlMTmdozu5nb6CLoLdscxA5cyKmiLRVQQHaJgZQCNyzasTrAXTyPMLoJ4HC3BkGvVwN9G8mU6jbzkiZ5Tjw9D60sdzJ3PefLYdwpvhloLqZztqcx1I78s9kfHaanVA5LQDY90TsrruXA+lA+m07AfR2jLJApzhWAGrsWOYEQRpruRIzHSBJ5ADaihQdw93tr1QGHU4BG1drlKgsdrlKlQB2uV2lQBylXaVACrldpUANYrDrcUowlTvy+IqCOA2PqaadmSBplgZQYI7A37qJ1yghpMjpgLYtm3lGQzIMmZ3knUmolvgFgDKUDqD2Q+oXfRfDtGZkmdZonSoDCgYtu6puZLaLLiDJ1HYBbLsOzOxHq7VL4c1woOuCi5LTlMiJOWDvtFSK6KASCXogcnhdqeVy8PdeuUq8eh0f7MQ992+f7Zx91KmHJZnHH+F4y/jMW2FRWQ4tw4LhSSioBmker7T8abw/Q7Hmc4sqCcxQXWAJ5SEtx3azOm9WTHcLwzPi2xKZlXG3DbAZwZIQQMrCZjnppUReGcPbMbuBCZLZunrAc2VWKjSZ1iQO5hTlQbV7iX1VtLMg4Lori0zQtgNBC3GdjqfqoEgL9sdoGlhuimOBl7thvAl9dSeSiNTM7yd6K2fk9vWxYvWMuXrTZAAQuAcrrqrkBgToY76mcTtPhgbyXrjhIa9buMGm2T2nBiVYAEiNDlIiodBrVErq9k9Cl9K8RdwC2euS06uSF6rMpUru2Yifp6fbrUTo/xzAsFD3GtOWJ7ayNdwLmoAjmYkkzOgBT0z2w1vC8+2+3dlUnf2VmSWgdSBlIExsuokxvAkH20mxoVWSepvHBVshPmHDg6lg+ck95M/DbuqfXzrhC9srcRih17QJBWIOhHhpHjX0Bwq5ms2ySSciyTuTAk1Vo20auPSxKpUq7UDxVyu1ygDtKuVmvTdM3EQpLZRYDwGYAGXHI/kg+ypSuLqVMEbml0orKMNjcPlScQwPZn8ZuDuDT85HfXi3jrMCcS88/xm53D8vvq2AR6tcGtUqyrDXbZIy4hzM6DEv3E/X7x8afMwJv3tT/z37/PuIowMPVrg06uVmyIymPlGI2H8qx1kzv4RXsX7wIjE4gCBPbnUxrqPGjAw9XHg0au1m13FYgD/AHq/3yCp+jP1e/7q8PjcSJPyy9oY/k9d+WTvqMDJ9XHhml0qzHE8UxyA5MW5MMe1btHaI1Kac/hTfB/SddEC/aW5+UhCMfHLqCfDSocWWXUwZqVdoZwPjtjFqWsPmiMwIIKztIPlRFjoT4VA9NPVBX0QpHC7X594++7crlOeib+K7B7zcPvuPSphyGVTEYhRj3DkBVxN8AnQZ8qkanScp0/NNM8dU3r6tZZWVLPXECCLvV3FKpPdIJ8wKmXcVaW9jReGcPi3hcmf1VtjURG/fXlOkmGVhFq+CBlBGFu7dwITbw2rbBrAk2YJqWNtIYu8TW24uYd1YXr1rrrLTm+eCrntncECCRqDkOxmvPH+FZHxGILDK9lrUSZJuZVCaiMoMEQRuaktxXDLlYYW+SshIwd2RO4UlNJPlTlrhz4hlvYguqhsyYc5YUCMpuROZ9ydYEgcjJOpFLe5NOnJvaxTvSu2S3gg2mlwT4i2g+01S1t2mXsTlJcKCNSQugI51onpSw2dsFO3WsD5ZQT8FNVG4ptvaChShYAiBJBIOh5be3SsRuK1xZiBlZYYAjScpkk5h56mPCtZ4K2a7aX1stsMdyFBWFjWN51PjE7igcadWsA241QHXnKuPeAx+Faj0cw6i0rgli4BJIInQbA8uU+GmlVkaemV2wqzAakwKQNReH2TiHuLeYWbCyAwfJcuFTJKtPZUDc7+UURbohYe5cuZzbUgANavGYEZi0jIhOuqgHtHXXTBV66nTnhdzS6yT0GaVQmRrN1bZY3UuJ1lu4NsoMRqTmiVkj6wMQdJlaqdSNSOKOwyMlJXQqznpw348wHPCffe51o9Zt04UfhEFtV+Swf1rn+tNjuJ6nsNfw/ScW7OEtWsPdxF1sNbvMlrJNu1lUZyXYAkmQFBk5TG1Tl6S4dwCbba4psGJVZ6xc0k66KcnntpVN4bcxGHfNbuWbbPw3DG019SyOLFu71lsEOuU5nVp1gTpUfD8QVrTu3YLY/A49FMTkxXyYPA8GNwe2rHPLnc4rgzgWxz4cdUAWYG0hfssVMjmQRO9PcStcPtFBdsWfnA7L8wpkW0LvsukKJqsKubgOOtzLfjigfm3bse6KLdKG/i2dna4h/Twl+PiBQBGwOH4JiVLjDWBGQEXLHVtF0hbRysoOVmMA7UQtdEuEMjXFwuEKIWDMEWFNskOCeWUgz3RVDw+LxK4QPjkRCMPYbDtbMqbOHv4drmeSW6ztKe6No1m69HrYfCcRtnb5Ti19jy3+OgCPd4FwFSAVwSFogZ1UnMARHaG4IPtFTv/ZPhcI+Vctw5LZ6+5Dkz2U7cEkKdB3Gg/CMBZf8AAtx7VstcwuuZFOZuotMpJIkkZdCa98O4e68X+StBsWOsx9mTrOIOTJHcjm8R3BlFAGZcWsC3icdaUEW7d64iAktlUKCACxJ8daz/AAuEYwQJMAqZjxPj3itF6V3CuL4ix54h4/VA+6s9weIY24BVTbBJPMiOyPGCIjxqWBoHodWBiu6bf+PetEu+qfI/ZVE9FTBhinUZQXTTxC9o666kk+2rdir/AM8id6N58o0A20OpgaeVLe50aOlNFj9EDTwnD+Gce649KmvQx/FNkdz3h/a3KVXOcZnxu3ibov3bGIuWlGMvi7kusgIz5U7C+sT2RM89udVPF4vH2VQ/KcWRcPzY664M4nkA8z3+YrSehFrKuKU/Rxl4e5qqHGcTF7FMEzDM/ViNFNoBSR3ASTy1gc6e6awpiVN4mipnpFjMxnF4kxIgX30IMb5tfZPKrh0B6SX1t4m5duPdKlRF247RCXmhZOhJSKpOOwsGVcMN5UckEkqDsNJHgR5VaPR4k2scBLSinYEyUv7gnlOsa6GkNDUWXp7jTdtYZhAPyhkGun8GddDtrtNV65dzZZ7MAFtfU9TLPwPhRvpKM1u1M9nGfSAB/wB3RthpQXhQe9dVoBt9QHuflkKzHSNSYgfuKCQJ+CL1yyxt2yGRXd7Y5CFU5Rz01jz8a1ztHDWkttD3RbtIw5FwoLD81Zb9GvHRHh0Lcdh68qB3gTJHmSY9tE+EYdWxtm2B2bFtroHcdLVv+qz1SRpoOykWb8C2Dhxhiga0q5Ara8omTrm1Pa3kmqRxbohbXEpatXLih1P0uzaLFijQoGbVCAryDJ7q0eh/4JX5Qb5ZycqgJPYBXND5frQ0a7cok1n08l3G5U+kOHuWLKWuwxQM1t7bEXontkWnBUoAZaG0AEAaRJVgdRsdRVxBBnYxoeceBqmY/D/Jry2v5O5mNk/Vy6taPkNV/JBH0ZLINbDKTs7Hqs69IWGZr7srAMLCEd8TfBju9YVotUfposYkMdmshJ7j1hj7abHcOp+ma1wjhFjFcOwa4izbvKMPaZQ6hoPVrqJ2PjQXE4xL2NtWb/CCbtlRdtuWsHJbVoDKc2wYery00qy9C5/B+Cn+bWf7tKbxPD3/AAlavhT1fyS7adtIDG5YZARuZAf3GrHPKth7+BZGxJ4ZfQ3uyhAtlr7YjMHW1F3QkSSWyCK7h7OCw12yq4LH9Y7C5bzZ37dsXJWXukSoLTGkHQkV3o1gXXCtZxIxxNuHQG2h6pluNlfDsgzE6gwxOk6RIohhRi7icKu4m0euW85vhQOyrWcSis4EgTmQkbAmoA88X6O8NwODu9criw6i05a7ccqpIhELscilgNBGoFRsbg+HWWXG/Kb4F++IW3ecJduOQhHU7Ed+mwo5064B8rw+UFs1sl0VQrZmKOgGVmUSM+YEkQyg8qpdxr9rgrnH5xcTEWxbFwKCot3LUBSq9peyTPxO9AFlRMCj4WycQyNw9WKIxElUTqznOWGAUgwsHVfKiWDwaX8Zb4hZvKydQ2HIAJn5wNvOhUqQQRPlTOJ6IYa/cbEZnPWqSuVhlVnCzdTT1iFXmV0mNTJXgPB1wts20ZmzXHuMzRJa4xZvVAAEnQAbAVIGE9K1L4rHidBeumNPFTryEifMeNUCxhhdViBAVgZHNdAYHsLGtA6SXVN3HtzzYn4O+vhEiqHgW6sMUJyMACfWInNqB4ER5Makgv8A6ISTYvk873l9EVckVetZ+yDASeZO8T4SIH5Rqpeia4Ww95u+8Y8BlWAPCpt7GlsXK+qhjKfVXtAG6wic0F474HjS2dKm7U4l49DDzwxR3Xrw/tGP31ynPQ6gHDFjnevn+1cfdSqxz3uV3glsLdxwH88un3wfvoV0yts1opbXLbzDrWiMxMQB3icsn9ho3bYJiOIH6uJdiPNEb76r/GeIOcGys03HvKpCmQFcq4VT3ZO/mSK3L6a/QyPvM1uW1MwJOSNCo7KkAr+cZj2+FWL0W8P61Mag1OVI1KiSt5RJHdmmPCofErIuW+ssqCighl0iSM1znoAMikEeI3NGfRZfFn5cwGUL1YE9qNXAmIn2VkmjRFh3jPB2UWFOVc2LFwAEtOTDxBJA3Ns/CofQrD52v2gO1bFhgdhBZbpHtBy+yvfHeNNiRZW3v1isjKDrnt4gaCTIlNCDrNW/D2rODsl7jKgABuXDoCQAoJ8YAAH7aoWJ1tRbtgE9lFALMQNBpJOwoF0S44ny667qyW76W7Ni4YKsbb3jDR6mYOCubfTmYoR1LYtxdxIaN7diexbEgjrF+ncOhMyBsNqdxXC1l3tgS/8ACIfUuiIgg6Bo+kO4TNcyt/UIqWGP5+clozcdjWK8XrqopZiFVQWYnYAaknwiqR0G6Ryww1xmYbWy/r22AnqLpJknLJVuYU6nQnnHOInHP1Vs/iaH5xx/xDqf4Nf+kCBLD1jptM6abU1dGqLxbAyzwxbmbEWC1h7jtcVlkFldmZOtSRmMHnBExNTLOGvuyPirwutazdUFQoq5xDMZYlmyyJOwZo3qfSp5oVOK1FVQ6XrOIQRmi0WI7gGOtW+gnEUzYhlGhNjf9M/tq0NynU/TYC4LgGZexcxNpEjKov3hos6Bc8AEiPZRTDnHZRlxeITWADdzQusHtT4Hvp26y4WwznUjlMZmJhVB5STHtqJhelVl9w66E+rmBA3Kss5h4in2itzmXJOM4xxKzqMddK66m3h2gzoDNqdvHlT2E6W8VOiXbbj61yyvI6+oyCfZUnEFsjZAC0dkNIBPIExoKA2uN4krn+T2nWYzJiFiQYIll3nShxQFlHTLiVuesXDXFH0hbdBGmulxu/4V1vSbibY7WFs3OXYvOkaA87Td/wAKDYDiN245t3sK1oZSZLo6nlBy6ianvhEJBKjT99qMCexNwrY9KPZ7eCuT3W7lthBAIhnyTvFOW/SraMzhMUCCBEWjMieVw8qEDDrlyAAKeQ8e6gWI4LcAbKQ0kActIaT8RUOAXAfF2YrfYoR1nylwpIkI76ExsYNVKxiepSSCGCqFEaN2i2aeUDT2Crb0hR7dm6DockHvAZpA9ug9tVjDMHtZyCQGAjnplkDnrM6VVgXz0c4pTh8Q6DTrjA3kkCI7pkaU5bxStcuWxOc3FnxMgAA84yyQNsnjQP0dujWcRYW41srdFwqBLMkBSFPIyNxqJFG8XYAu2dBAeFAMBQoIgeXak+E86UzfB+xGg+hn+Kres/OXte/519aVN+hKfwVbn/m3o8usb75pVcwgQW8+K4mmYrOJiRuAbVqYnwqv8W4YlqwMPaQtlAN64F7RjLEkbMcqydwIias1lYx/Eh/6hT+tZtGnMURaFy6zHKFllAEabtoJLRA3+iK2wV4IyydpMx+5bZSyAhTui6yWPqqeUx9HlHIxJj0dvcHywqAWLWMsmRPWlZJ7hvRZ+CWitvEBma3fZXCEhTDjspmjshQe8kkttue+jSyhvYtSrCCoKtshtu+UK30hseX7c9SNkOhK4cPBrzXrV27lLIyMzSAFW2b4gwAJFu4uoESDtUHiPELeKuC/OazYJFjfLccT1l4r9ILGVfJjzFEun+NIsDDofncS3VKBuE3usPJdP0qEtg1LJZQRbSAFG2VSCZ82WD3wO81yuurYY4F53/T7jD09827Od9HuGFHMAnsjxYzr4t4VLu3CoRBodCefs8tD7o51HuJ1uJXSVt9oz7QoA7ywLT3IvfSsnNdLkiASZOkDQKPadfNa47S/n/iIGOlPDhdUFOze+g2wMEEI52KkxodpnkasnB8YLtlWy5DGVkiMjLoyx4H4RUKVuKY1B2+zTw3+NQsFeZbhdNSRFy3MZ42uJ+XEAzuImNK19F1OD2S2/wBD+nq4HrsWalUC3xrDlBc662qnTtsFg81YMQVYcwdRUe70js9rq813LubYBSfq9YSEn26c4rsOSSuzoOcUrtheg2MxNsXwxfZCmzbhgSAYgkbQDM1HxnH7nzi2rJzIASzssKGE5wqks0a6cypFaBZ6rCYPMpm3atF82+YBcxfTctv4k1WFaN7xdxFScZxwpmO9IsbeusCqFbdqLipcRlNwye2UMEqoEgcz7KjdD8H191rjDsoZ0kgnNmB15sYMfVVR9KivEsHjL7i4XJV1iGbt21J0R5+iFOuQyTPnVh4bgls21trqANSd2J3YxzJrRGEpSvI5lvcyTUY4G3kKZRlJLEb6lsxOviak0q0FhlcKouG5AzFQpMDYEnff/wAU9SpUAKlSpUAVfplbIt3XyyvUGTyzBhAPOY2PhWfC3bKl2MIjKrBZ+llzN5jNH6FaX05/3K6O8ov61xB99ZpibAsK675wAxBkCGQqdfJvdSZ7ko4ce1m7av4eQVUQRsRqCCOYDAgjnp4GtG4Txu3iUFwLkOZVfUMASFJCRyyabbsKznheEKtDnaRB2ncCeU7xVn9HlkEugkzf9gVVBMeMDKfNaWzRQk74TX/Q0kcLt/0t7+9cfdSp/wBEqxw23/SXz771yuVIlgW6n+0eInvu2R7sNY/bQ/j+Ksr2XusrkDsLDFgCDqh0A/K00OpiiuLEcQx/i9o/2FofdVM6ScIt3cbYQ4ZmtgO91lDDNp2e1pmMgCJ5naK2xbVNWMku9lkv4K1ibaFWYW4lMkAaiAwkcuXLapvDuGWrbvcRArP6xHPUmY2mTSweFS0ipbXKiiFUcvCh/S7iL2MI7WjFxmS0h7muHLI8QJI8RRXsqbbCm/cB71zrMXi7+5tEYaz3CAC5HncaD+bXvCkJbu3RJ3y+VsZR7yCf0q7jbHV2UVNMpGg3bQz7Z7U+HMmmce4t4bq9JCwVB1GVSxAjyj2146rUzpuXL/Y0juBXLYZ+bSfYBlX4AV3hwVbZZhoxj9GTAPvNeeJKbeGCbmAD4xqw8JiPbQnH8QIsqvqkCQw1kkMCjDdSC0zsY9lVjFz28sBYXiBzuttWU24dUJPzls6OU0gwY2J9hmjeGVXcXFMESHXuJG/7/tmo8YxTI6m2xtvb7Q7nI02O4ILAjQ89xRrg2KF10uqptu4INtmENlMOykaNDT2TB2PPVtSk8ONcflwsSrvCGchmFvrA85wqhssGO1lmdfCol/BpbJLu1wzCruAT3nUzH0VBPhzohxORbXrXUakEkwGJ9UBd2PgNfGvHCuDFnnK1q0PpQUuXidTH0rVsHloWPhuUKc6mi+3+S0IObsiHjFvm7aaysXDKMpA/g95YSSBmAEk/SMCjVm3cGTD3brXVt21bKTCLrCgKAMyjLpmk6UWweDS0CLahZMnclj3sx1J8SaFs347dHdYtfF7/AOyuz0lBU7LyaZ0cum35J1KlSromMVKlSoAVKlSoAVKlSoAA9OHK4K4QJIa2QO8i4hArOeHX5tXBcUQbYAPiriFjbYzyrR+mt1VwjltBmQf11P3VQGw85e9XzR5C0I8pUmlT3JRDHz4QjskllJ7jpl+J91Wz0eqbdt2WS3WFO+M2SNO+AST4CqnavkNcUJILLBBjKdVPvAB/QFXroYpSyxgZmuF4ESDlQsT7f+2lSHUO81b0YLHDrUfXu/3r0q9+jX+L7XeGuhh3MLr5h7DpSoFvcqHE+Ii3xHiJYXGHW2F7CM8Th7epCgmNPjXjFcZssIF97JEGTaZd+TC5bj7KawN+5+FeLZEDjrbMgvkPqMBHZIO3hyrxjPlQuEmxddSBqrWjquxjPPuFOjWlFWFSpJu4W4fxG1eWbV1LgGhKsD742oVxdDcxdtW1t27ZugHncZiqt5qob9enuFY0C9D23QsqqM1m4DmMaBssBdTziq56SOJXrWKsi2ci9SWDQNWz9oE8xAXTx8ar1Dn1FJ0o6NlMCp+4K2XFy8x3C6D9E/tqJxjCC7dVQYYEa/mkMZ9gHxFCOjHSO2GZcQVtOcoVjojQDJzHRTJ2NGuE41LtxirK2hIhgZEnaPAV5mpRqUJtSTVhqaauiBx6/cGVXHMTHqtBGUgn1CYgg6ba98DimZmAOozajTXtrIU6EMIMg9w8yT4hfz3gAY1YCdniAVnkew2h3n3R7txM47LBWIzTlJBUTmMjtRmg+G9XpuyWhIK4rhZzkDZRl85ggchrHuGka1dujWDtXMBYVlR1a2CwIBGZtWnuMkg91VXHaAhSBJVSBJBBDmYOqkaGJ27xVm6EmLVy3yS4QvdDqrxPPVifIgcprf0s/Bp6VrFYKYPhNm2QUtqCNiZYidwCxJHsqdXK7W03pJbHKBf8df8A6Cz/AN1+j1A2P47d/oLX/ffq9PuEdV9MnUqVKtRzRUqVKgBUqVKgBUqVKgCtekK3mwZB2NxJ8prP7jgKLyS0MobxDIvI/mH9ar96RJ+SaCT1qGPIk/dVBGJ0uREl2bKOYFsZAI/OPupM9yUS8PbTKS38oCG7u9D4gksAe8GrN0H7NoEg53vOGPJRbVCGjxcqfZ762o6y1aiQS7ggbZgXuIImY1c+EkVZ+it8dUyzq11lWY1zC2Bt3aVSWw6h3Gqeii7m4chmfnr+p0n565qQNvKlT3o1WMER/wCpxP8A+xdpVCFy3KB+EDZ4pxNFVS1y/byszZVnIJDHkBmo1Z48pFuQGzvbt5rbB0zXA2zDdQyxO9QsNw9W4nxbPJPWWxBggB7atOUgidBqe6pD9F7OYOCwcOlzNpMoxY7QO0SSfPSKCA7NUT0scPZrNq+skWmYPHJbkDN5AqJ86vdQ2UX8OQ0RdtkHmO2sffUxlhd0RJXVj57+VlSQ0Hunbw9n7abe9JzW+y41leyw74I8P35V5x9vszpI0MbEgwSPAkfGoeTQMNu/uPdWupN9r1X8GWEFutGTE43fEfOEwZBbU8zvufWO/fTtzpDiMwOeG0MgcwAJjaSBr3zQwODy1+H+lcaP9KxOlT3sjTdk7E8cvvAa4ezEEQCI9XUa9nl3VqHoixTPhLgYk5bpgnXQqunvn31j01rPobf8Xvjuug+9R/l+NRhilojT03eaBSpUqg6J2q+s/L78/wDJsx5Zr33zR+gKD8exHjas/bdq9PuM3VdgRpUqVajnCpUqVACpUqVACpUqVAFd6cN8wq83uBV/OIYL8SKoWEwQuW86AZpgDuAZ0IJ/My+6rv0/B6m0RuLysOWqhiPiKpYu9XlKjQgGBsGGVfPUa+c0qe5KHrN5C9thAUXT1izpGg7HOe2T+tU/otmXDsygSLrAPEkaQY8dAZ/JoBjcSj3G6pO0lzsjk4Os6eOYzyDCrX0FJ6vI6mBefrG3GiqTHgO899LkOo9xsXouvl+HI5EFrl4kdxN65I99dpr0TPm4ah771/8Av7lKoFvcoXGr91eK8TyO9sNcw4zIEOos7EOp5a6eNEuF43EsSA6XAMu9rLAYbkq4+yo/FuJ2bfEuIWrlt36y8jdgA6WrFliWEghRO+2sb1P4f0gwgRQpa0pEr1lu4gIECczLB5SZ7qCAgb95TrZVx3pcE/quFH9Y13g1plsoriGAMgxpqYGhI2jY1Js3VcSjKw/JIP2V7oA+eOlWBazevWztbuMnkJlD7VI+FCcMrEOB3SR3jWT9hq+elRFbGOEIzC0hfz7W/jly7+FUvgz9og8xp9v31rjHFKN/K+xlk8MZW8P7g97ZAnlp/pXCunj+/PnRDFXACVYd+vPzjmKgnTTQ+XMedKnBRdhsJuSPE1rvoetRg7jfWvH3BU+8msi0rS/RtxpcPg7xZXYC7ICgHdUBilNN7GqhJRndmnVygOD6YYVzBdkP/URlH60ZfjRXB8RtXf4O4j/msD9lLtY6KnGWzJVV+yZxuJ8EsqPc5/xVYKC2V/GcQfG2Pcg/bTKXcI6rs/uTKVKlWk5wqVKuUAdpUqVACpUqVAFO9KJ/FUHfdGvdAY1UOF8Ri6VylYhrM82TaJ8x+rVx9I5+asA6g3gDrGmVp1qh4OyHzK5JZFYd0HMfaCQtJnuSiw4GxaV1JUN2oPjmVZPxmaKdFnLWSLbaXMRcKCByKksT7N+XLVhFN4q7iFk9rSJ20SD7PuqzdAAOqIVXJznMBoQuwRWOxYgknuA1FUkOodxrXoXv5uHZZkpfvKT3nOWn+tSqB6BljCYwchjroEGfoWufPlrXKgW9yk9PHuW+K8QyEgM1nMAgbNFm0wBOWQJMwCNh3U2nSp+2vVqSwC5rTZSlpYDW0QzlMyTLDU+GhDprghc4pjyZ0eyBDMBpYsnWCJoHicODlCKCh0JBUKSTryLTvWiNNONxTlZhDF4jB3GFxsKbYt2wlpcsFmaArvesklVUeM7nuoxwcAXLIsYm7fW2nz5FwujM5ChQrEldZYyeyq95qsyyPlVAikaZQMzRpvMT50SwuZY1O250afHLpU5CezDGVf0j2SmNxGYxnZWU8oKKAG8NCPZVY4OdWJ5ADv5mYoh0gxr3bjtcacxKiTsFkKJ3BgTPiaH8LkFgAJIOhncRuPbTYXU4/BnnZxkO420Ghpldvzfb3UMa3Eka6/bUy4q7roDoycvGKiXkjY6Uutq72L0tFYZatF6H2CmDBPZzksNJMGADHPb7KzxLZbQb8vGtZ4fZNqwinUogBjmQNYqtBatjZvSwGvsmZUTNI1BggE93aEDTx51GfDAkMwQHLmYsogeRDEcu80QxFxgxyHUaQ0uRP1Vkcu801fwsHMyDUCcsDXWNQAvvq7RU9DjN1Owl68hJEFizSp2MNmEctuVW7o/fZzeZ2DNmUFgAJi2msDQeyqjfBzSEdzIEqynLGwBiBVs6Ljs3iRBN3X2Jb0quFLUupyejYapUqVSSKuRXa5QB2lSpUAKlSpUAU/0jFclkMY7TEeJCGBVIwbxiZ1MsVYeaOFIPmfh41c/SJicjYQcjckz3AoaplvLaRTEkd+knMR7N1Pkp76TLclHvqy4UsAAyGCTqCqLIA3219hqw9G0uHBqEHrs7MFIkyxUyDpsI13kaHWK7i3IuQxAAyqpHKVAGndyNXf0fsyYMTGZTcAnZTmbU+2ZPcp8KXIfQV5GkeiHBi3hL8CA2NxB5n1WCann6m9KpvowacESDM4nEme/5+7rSoFS3ZSumxX8JYkKIOW0X8SUgH9UAeyglxwo1+yfsqd0suzxfHj6ow499oH76GXr6q25LR6o7u+Nvaa3Un7EZ5bke5xMQxyOFGmeI9okfvFM4PiAC5ixZYzFmZJVRzYAAe6mbnra3LjAHTWZzcsoEkDvkRHvYuXA6XLXWeshyjcb6SR6s7QfuNGJ3CxUOLEySPVzMQCNQGJInzFeuHQEZzJjTvIH7mvPFeH3lYyj5TqDGYa8gRpFSMMDbtZgPyj5f+KKetRvhCqmlNLljF7tDlPfyYePj+/hUK9bMa6xy5jxHhTl+8uYFJAI1X9lNG9IE7ilVJJsZCLRN6MWi2JtAcnDGRyXU/ZWl38QBIhj3wDpPOfjVN9HttTcusfWCgDugnX26CrliMNn+mwGmgiNO/TWavRXsLT3Bt0DdGBSJlywBPLWIjxNdt2gA2UAmJPV5dTGwc6nUnxp7G2QugM5tCGaAAPq6yD5VHs4cZszLbCjsjtFjrEESRHsqzWpA0LThiwCmIBzB2b2nf3TVo6MXhluqWXP1rErIn1U5bxVbeFeIVQPVhzr+ifsqJdsKxzuqFh6xABHgZDTpvVWiUzTK5WeYLGX7bE277ZY7KN2lM7ntkkDyI/aWw3Si8IFxEc7nJmTTXWTI5c4qpe6LdSoLY6SWjAdblsnYFSw/WSRRLDY23c9S4jeTA/CgCRSpUqCRUqVKgCkdPGDYnD2mHZZLgJ5jMVGYaaEZZFU/F2T1ly2Cpygr46LmGkbkqsHw8atXT8MMTbZFzFbDGAY+lr8JPsqo8VxYvXsykKWILEfQMKWjmYJPx7qTLclEmzluW85nVgDMarmbbnPZ9xq0dD8Zhxhkt3L62iLrlw+nWDNIGY6QYAO+ixVPsuz2+rtAsTBmNFgyJ8YNGeHYeEHzW30xl3J1kHWJ1391QoYi0amB3Nw9FF5Xwl4rBHyzEaiIabhIMjfQjWu1H9C6Rw4+OIvH+uR91KqkN31M46W344vxFi+QZrQO2uW0o0kGotrEEgNo0iO2OrPmJ3FPdK7uXivEJOvWpyHNFiTE/EUJsoqsM5BkkhFJOv1jln4z7K003aKFS3HcLah+yVcCToAd+fMgHeR3V6dWUaAlhGhUlfYDr7pimb2pb12yy5URbGm2gTtb/SinFBiQgLkypYsddx2QNfePZVyo86urqzmNvVD5QBuCBMfCqzx/hrq82gzWz6sA6T9Fgd99D41YShAk22JMyWBOUzoVnlz18K6trMMzHM4J0BJn84KN6HfZBZeTP7wK6MhU9zSI8RNRRrpGs/uK0hcCHIUgsRrqSdvCV185r0MxuFGQqu7Eax3CF05c6U6bZZNIq3R75TZYvbtMVI7QIgEDvJiCO/zq98NxTXEDOmRua5g3tkUPGDzsYVHUaBiq7jeQI+6iOCw4USUVW27PdP76U6mmismPugO4B86jm22VgQvKMg18dDoalUzdwqsZImmNFQfawS/VKA880A7xEgQaivhzmyqHyqdc8wANCSxPaHPc0SuqXJm3mB/K0MHeJ0Ps9te7uGgAIIEkmHK7+W9Uwk3By2hmOQToZgjMQOY1BI1+Nce0BKwdY+lG+4HMGiowwyRqDG4JJHtO/ltUMIATAZi28gjQaaKoAPmdahxsTcjXLe+nV6bknUazoQY86j4/DqxUMqE6ZZG/gJWZ86IthGCnMSeWgWY5k7R5SR4VGCR2gCcundHdrp/VJ8qhoCPYxL2lzWsRdQcgSGVp+r1oMbbUYwnSXFRraS54a22Pl6yk+6hRxDBSxzBm13PZ79ydPZzpWLwK6MHCn6JHPxzQT74qlkWuyyWemFv+Vt3LXiQHHj6hJ+FFsJxexd/g71tvJhPuOtUO+WZSAhM6AOc3LUZ12jzExTV3CIwAIWfqwMog84AgnyNFmTiC3TzG9XfTUDNZYAnlJYCKq3DeDE/OONxGQQCSZzAmYQEHffy2opawVsMMoVWGs6GAeSyQN/tp1MRDOTrDAaMEO2swvf8AlVVQV7sHLgaSxbGi21VN9CpE6QeRHmZ9lS3dS8MqQBpGu/jPZ5bV6s3cquBmUTMCGmdyXiPf3b03buMBALATKsJJPM94Xu291MKmrehC9OBvL9TF3l3n6jaHmO1XK9ehAg4C4eZxV4md5ld/ZFcrI9xyKV0kQHjXEtOeH3H/AEVqJiMCrHNADd5AOncJ29laj0h9G2ExmJbE3Gvq7hVYW7gRWyCATCyTGm/IV5sejDAKAAMR5/Kb32Bo+FPhVSjZoXKDbuZiuDEyYIiIgff++tK7gUbdeUaSPdG1aS3oswR/lMX/APkvTiei/ADlfJ7zib+vucVbPjwRlszi1aCgKBAG1dFsTMCa0q16M+HAz1Vw/nX7zD3F6k3PR7w0gj5KmvMFgffmmj1C4DLMmu4edoA3MDWfsrnyJYgyTuC0NHlIgVpLeibhn/Kujyv3v89PW/Rhw9RAW+PLE3x9j0Z64DLfJm1tIETPu+4RXomN60Z/Rhw47pePnib5/wD6U23on4Yd7Nw+d++f8dHqFwGWZ31q9494r0DNX8+iLhOv4sddf4W7/m0p2z6KeFrtYb/717/PR6j4DLM8iuGtStej7hy/8Kp82cn3lqcPQPhx3wlo+YJ+01PqPgMsymaau3CNssDU7ye+APD7a1kdAOG/zKz+r/rXk+j3hn8ys/q/61HqPgMsyL5Ux9RfPMY93f76j3rpeJVvCCYkeGXf9m9bIfR3wz+ZWR5Aj7DTidAuHDUYS2P1v21GeTlmI9U0ZdJ3XOIy7x46RvTGW44BBiGBLENDRvB/0Fby3QrAkR1AH5rOPsaoDejPhpMnDk+d27r59rWozUGAxbXVpEqYYEMwIHj2hP2a16YggHNlAkGN/LTs7xpW3D0d8MiPkVn2rJ9809b6CcNG2Bw3ttKftFRm/BOAwyy7IAMwGpIBAB130nXU7HWuljozQPIRM89AQdxoedbde9HvDG3wNj2IF+yKZt+jbhY/4K0fOT99Gd8BgMYUkCJEkk6iCYiGJ0514Qj1i0nVTGWFG+ix8dtK24ejrhf8ys/q/wCtL/3d8M/mNj9X/WjO+AwAD0Ej8SxJE6427/22vZ7q5V84TwqzhrYtYe2tq2CTlQQJO586VJLn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1"/>
            <a:ext cx="2667000" cy="296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45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  criterion </a:t>
            </a:r>
            <a:r>
              <a:rPr lang="en-US" sz="6000" dirty="0"/>
              <a:t>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rule or test</a:t>
            </a:r>
          </a:p>
          <a:p>
            <a:r>
              <a:rPr lang="en-US" sz="3600" dirty="0"/>
              <a:t>a standard for judgment or evaluation</a:t>
            </a:r>
          </a:p>
          <a:p>
            <a:r>
              <a:rPr lang="en-US" sz="3600" dirty="0"/>
              <a:t>gauge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203389"/>
            <a:ext cx="4161769" cy="312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82" y="990600"/>
            <a:ext cx="1981200" cy="21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25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deplete </a:t>
            </a:r>
            <a:r>
              <a:rPr lang="en-US" sz="6000" dirty="0"/>
              <a:t>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use up as a result of spending or consumption</a:t>
            </a:r>
          </a:p>
          <a:p>
            <a:r>
              <a:rPr lang="en-US" sz="3200" dirty="0"/>
              <a:t>to diminish greatly</a:t>
            </a:r>
          </a:p>
          <a:p>
            <a:r>
              <a:rPr lang="en-US" sz="3200" dirty="0"/>
              <a:t>to drain</a:t>
            </a:r>
          </a:p>
          <a:p>
            <a:r>
              <a:rPr lang="en-US" sz="3200" dirty="0"/>
              <a:t>to empty</a:t>
            </a:r>
          </a:p>
          <a:p>
            <a:pPr marL="0" indent="0">
              <a:buNone/>
            </a:pPr>
            <a:r>
              <a:rPr lang="en-US" sz="3200" dirty="0"/>
              <a:t>-------------------------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replenish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597050"/>
            <a:ext cx="3446207" cy="21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1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extraneous </a:t>
            </a:r>
            <a:r>
              <a:rPr lang="en-US" sz="6000" dirty="0">
                <a:solidFill>
                  <a:prstClr val="black"/>
                </a:solidFill>
              </a:rPr>
              <a:t>(</a:t>
            </a:r>
            <a:r>
              <a:rPr lang="en-US" sz="6000" dirty="0" err="1">
                <a:solidFill>
                  <a:prstClr val="black"/>
                </a:solidFill>
              </a:rPr>
              <a:t>adj</a:t>
            </a:r>
            <a:r>
              <a:rPr lang="en-US" sz="6000" dirty="0">
                <a:solidFill>
                  <a:prstClr val="black"/>
                </a:solidFill>
              </a:rPr>
              <a:t>)</a:t>
            </a:r>
            <a:endParaRPr lang="en-US" sz="8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coming from the outside</a:t>
            </a:r>
          </a:p>
          <a:p>
            <a:r>
              <a:rPr lang="en-US" sz="3200" dirty="0"/>
              <a:t>present but not essential</a:t>
            </a:r>
          </a:p>
          <a:p>
            <a:r>
              <a:rPr lang="en-US" sz="3200" dirty="0"/>
              <a:t>irrelevant</a:t>
            </a:r>
          </a:p>
          <a:p>
            <a:r>
              <a:rPr lang="en-US" sz="3200" dirty="0"/>
              <a:t>incidental</a:t>
            </a:r>
          </a:p>
          <a:p>
            <a:pPr marL="0" indent="0">
              <a:buNone/>
            </a:pPr>
            <a:r>
              <a:rPr lang="en-US" dirty="0"/>
              <a:t>-----------------------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relevant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89" y="1524000"/>
            <a:ext cx="3238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1"/>
            <a:ext cx="3314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86" y="4836460"/>
            <a:ext cx="2336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3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inception </a:t>
            </a:r>
            <a:r>
              <a:rPr lang="en-US" sz="6000" dirty="0"/>
              <a:t>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beginning or start</a:t>
            </a:r>
          </a:p>
          <a:p>
            <a:r>
              <a:rPr lang="en-US" dirty="0"/>
              <a:t>the earliest stage of some process or institution</a:t>
            </a:r>
          </a:p>
          <a:p>
            <a:r>
              <a:rPr lang="en-US" dirty="0"/>
              <a:t>inauguration</a:t>
            </a:r>
          </a:p>
          <a:p>
            <a:r>
              <a:rPr lang="en-US" dirty="0"/>
              <a:t>outset</a:t>
            </a:r>
          </a:p>
          <a:p>
            <a:pPr marL="0" indent="0">
              <a:buNone/>
            </a:pPr>
            <a:r>
              <a:rPr lang="en-US" dirty="0"/>
              <a:t>----------------------------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179762" cy="20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68" y="1752601"/>
            <a:ext cx="2162236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00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infirmity </a:t>
            </a:r>
            <a:r>
              <a:rPr lang="en-US" sz="6000" dirty="0"/>
              <a:t>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a weakness or ailment</a:t>
            </a:r>
          </a:p>
          <a:p>
            <a:r>
              <a:rPr lang="en-US" sz="3600" dirty="0"/>
              <a:t>an affliction</a:t>
            </a:r>
          </a:p>
          <a:p>
            <a:r>
              <a:rPr lang="en-US" sz="3600" dirty="0"/>
              <a:t>a malady </a:t>
            </a:r>
          </a:p>
          <a:p>
            <a:r>
              <a:rPr lang="en-US" sz="3600" dirty="0"/>
              <a:t>a defect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24" y="1371600"/>
            <a:ext cx="2057400" cy="455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649929"/>
            <a:ext cx="3491065" cy="262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67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176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American Literature Vocabulary</vt:lpstr>
      <vt:lpstr>amenable (adj)</vt:lpstr>
      <vt:lpstr>        berate (v)</vt:lpstr>
      <vt:lpstr>credulous (adj)</vt:lpstr>
      <vt:lpstr>  criterion (n)</vt:lpstr>
      <vt:lpstr>deplete (v)</vt:lpstr>
      <vt:lpstr>extraneous (adj)</vt:lpstr>
      <vt:lpstr>inception (n)</vt:lpstr>
      <vt:lpstr>infirmity (n)</vt:lpstr>
      <vt:lpstr>Precocious (adj.)</vt:lpstr>
      <vt:lpstr>Sadistic (adj.)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Rionda Bell</dc:creator>
  <cp:lastModifiedBy>Amanda Dickenson</cp:lastModifiedBy>
  <cp:revision>9</cp:revision>
  <dcterms:created xsi:type="dcterms:W3CDTF">2017-12-04T14:38:46Z</dcterms:created>
  <dcterms:modified xsi:type="dcterms:W3CDTF">2019-04-16T15:25:08Z</dcterms:modified>
</cp:coreProperties>
</file>