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70" r:id="rId10"/>
    <p:sldId id="271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87F4-8B95-4147-B2DA-736E6AE1F3E2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B1F4-F938-422E-B582-09ED5E2F3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50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AD279-FAF1-4E35-BBBE-3CA32C828272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21EE-9147-4C10-865E-D3F9A6C97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93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7F19-0E14-4DEB-A43C-7A17B11D7F78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AF3F1-49BF-4CDD-8FEC-8307861B1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22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55B2-F2CA-429D-AA22-418995E748F5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B646-CA76-4D34-B373-9AE6E6640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06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BB21-3181-4683-B0CF-9C1C3B3D7E23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BE73-75FF-48C1-90E9-7DC879B95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30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A2ED-D5AE-4648-AA77-1DABAD60AA32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5849-C912-4AB3-988B-EF67DBEC9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79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88E7-DC41-40E9-BB3B-ED9FE363CCFB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026E4-416B-4EBA-9B06-57638DC93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9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31E4-4792-4975-A208-B77F0F0C88D0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047C-9F7D-40DE-9214-ED9FA82C8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2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E65B-744D-43A3-B5D7-DC7A2A536FC7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31DE-7931-43E0-9431-1D5E1125C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15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9182-2FF8-4E56-89FF-4CC38AC50436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17859-AA77-45BC-806C-0DF5D5886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67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2236-D6EF-4512-B1DA-B446A41B1E48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4CA1-32EE-45D8-964B-9546C8E93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5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75B65C-D37B-4A9E-9B0A-47DC88F83C47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1FB972-5DCB-4E92-8B3F-3271030AD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55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7200"/>
              <a:t>American Literature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Unit 11</a:t>
            </a:r>
          </a:p>
        </p:txBody>
      </p:sp>
    </p:spTree>
    <p:extLst>
      <p:ext uri="{BB962C8B-B14F-4D97-AF65-F5344CB8AC3E}">
        <p14:creationId xmlns:p14="http://schemas.microsoft.com/office/powerpoint/2010/main" val="409718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palpable</a:t>
            </a:r>
          </a:p>
        </p:txBody>
      </p:sp>
      <p:pic>
        <p:nvPicPr>
          <p:cNvPr id="38915" name="Content Placeholder 4" descr="Palpabl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6"/>
          <a:stretch>
            <a:fillRect/>
          </a:stretch>
        </p:blipFill>
        <p:spPr>
          <a:xfrm>
            <a:off x="1828801" y="1295400"/>
            <a:ext cx="2098675" cy="2351088"/>
          </a:xfrm>
        </p:spPr>
      </p:pic>
      <p:sp>
        <p:nvSpPr>
          <p:cNvPr id="389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3300"/>
              <a:t>capable of being touched or felt</a:t>
            </a:r>
          </a:p>
          <a:p>
            <a:pPr eaLnBrk="1" hangingPunct="1"/>
            <a:r>
              <a:rPr lang="en-US" altLang="en-US" sz="3300"/>
              <a:t>easily seen, heard, or recognized</a:t>
            </a:r>
          </a:p>
          <a:p>
            <a:pPr eaLnBrk="1" hangingPunct="1"/>
            <a:r>
              <a:rPr lang="en-US" altLang="en-US" sz="3300"/>
              <a:t>tangible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600" b="1" u="sng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b="1" u="sng"/>
              <a:t>Antonyms:</a:t>
            </a:r>
          </a:p>
          <a:p>
            <a:pPr eaLnBrk="1" hangingPunct="1"/>
            <a:r>
              <a:rPr lang="en-US" altLang="en-US" sz="2600"/>
              <a:t>intangible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886200"/>
            <a:ext cx="3546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1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satiate</a:t>
            </a:r>
          </a:p>
        </p:txBody>
      </p:sp>
      <p:pic>
        <p:nvPicPr>
          <p:cNvPr id="43011" name="Content Placeholder 4" descr="satiate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77" b="-25777"/>
          <a:stretch>
            <a:fillRect/>
          </a:stretch>
        </p:blipFill>
        <p:spPr>
          <a:xfrm>
            <a:off x="1905000" y="609600"/>
            <a:ext cx="2438400" cy="27320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to satisfy completely (v.)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gorge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full, satisfied (adj.)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600" b="1" u="sng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b="1" u="sng" dirty="0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/>
              <a:t>deprive entirely of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9" y="3124200"/>
            <a:ext cx="4129087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39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censurable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deserving of blame or correction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reprehensible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u="sng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 dirty="0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commendable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meritorious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9" name="Picture 2" descr="http://www.l402audio.com/wp-content/uploads/2008/11/shame-on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2362200"/>
            <a:ext cx="4381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contingent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likely, but not certain to happen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happening by chance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conditional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u="sng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 dirty="0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certain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independent of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3" name="Picture 2" descr="http://t3.gstatic.com/images?q=tbn:ANd9GcRaqeg9chPGzB9ZRD2D5kR7mJw-xtoogcx2dwp5GkIlJEzon5xHs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600200"/>
            <a:ext cx="2949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038600"/>
            <a:ext cx="41719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corroborate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8126"/>
            <a:ext cx="4038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to confirm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to verify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u="sng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 dirty="0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contradict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discredit</a:t>
            </a:r>
          </a:p>
        </p:txBody>
      </p:sp>
      <p:pic>
        <p:nvPicPr>
          <p:cNvPr id="28677" name="Picture 2" descr="http://www.phocabulary.com/words/corrobor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17859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249614"/>
            <a:ext cx="38639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5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denizen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an inhabitant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a resident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a dweller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u="sng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 dirty="0"/>
              <a:t>Antonyms</a:t>
            </a:r>
            <a:r>
              <a:rPr lang="en-US" b="1" dirty="0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alien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stranger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foreigner</a:t>
            </a:r>
          </a:p>
        </p:txBody>
      </p:sp>
      <p:sp>
        <p:nvSpPr>
          <p:cNvPr id="29700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701" name="Picture 2" descr="http://i1.ytimg.com/vi/x3Wqnx1qkcQ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04938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http://www.greatestplaces.org/yourplace/images/band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90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discursive</a:t>
            </a:r>
          </a:p>
        </p:txBody>
      </p:sp>
      <p:pic>
        <p:nvPicPr>
          <p:cNvPr id="30723" name="Content Placeholder 4" descr="discursiv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5383"/>
          <a:stretch>
            <a:fillRect/>
          </a:stretch>
        </p:blipFill>
        <p:spPr>
          <a:xfrm>
            <a:off x="2743201" y="1524000"/>
            <a:ext cx="2227263" cy="24955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rambling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wandering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nomadic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4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 dirty="0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short and to the point</a:t>
            </a: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4238626"/>
            <a:ext cx="3632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63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disseminate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to scatter or spread widely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disperse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broadcast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u="sng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u="sng" dirty="0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bring together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concentrate</a:t>
            </a:r>
          </a:p>
        </p:txBody>
      </p:sp>
      <p:sp>
        <p:nvSpPr>
          <p:cNvPr id="31748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676400"/>
            <a:ext cx="29575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1"/>
            <a:ext cx="4078288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03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gauche</a:t>
            </a:r>
          </a:p>
        </p:txBody>
      </p:sp>
      <p:pic>
        <p:nvPicPr>
          <p:cNvPr id="35843" name="Content Placeholder 4" descr="gauch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6" r="-4506"/>
          <a:stretch>
            <a:fillRect/>
          </a:stretch>
        </p:blipFill>
        <p:spPr>
          <a:xfrm>
            <a:off x="1752600" y="1219200"/>
            <a:ext cx="2438400" cy="27320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awkward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lacking in social graces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tactless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clumsy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inept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600" b="1" u="sng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b="1" u="sng" dirty="0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tactful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diplomatic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0"/>
            <a:ext cx="3276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52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/>
              <a:t>inculcate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to impress on the mind by repetition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to ingrain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600" b="1" u="sng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b="1" u="sng" dirty="0"/>
              <a:t>Antonyms: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/>
              <a:t>efface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/>
              <a:t>root out</a:t>
            </a:r>
          </a:p>
        </p:txBody>
      </p:sp>
      <p:pic>
        <p:nvPicPr>
          <p:cNvPr id="37892" name="Content Placeholder 6" descr="inculcate 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56" b="-18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40455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142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Theme</vt:lpstr>
      <vt:lpstr>American Literature</vt:lpstr>
      <vt:lpstr>censurable</vt:lpstr>
      <vt:lpstr>contingent</vt:lpstr>
      <vt:lpstr>corroborate</vt:lpstr>
      <vt:lpstr>denizen</vt:lpstr>
      <vt:lpstr>discursive</vt:lpstr>
      <vt:lpstr>disseminate</vt:lpstr>
      <vt:lpstr>gauche</vt:lpstr>
      <vt:lpstr>inculcate</vt:lpstr>
      <vt:lpstr>palpable</vt:lpstr>
      <vt:lpstr>satiate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Rionda Bell</dc:creator>
  <cp:lastModifiedBy>Amanda Dickenson</cp:lastModifiedBy>
  <cp:revision>3</cp:revision>
  <dcterms:created xsi:type="dcterms:W3CDTF">2018-01-16T13:45:50Z</dcterms:created>
  <dcterms:modified xsi:type="dcterms:W3CDTF">2019-01-15T13:23:08Z</dcterms:modified>
</cp:coreProperties>
</file>