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2AB6A-6FB4-4F19-BF02-FB2FAFAAE02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AF8B4-240A-4DA9-BF6F-FA3A37DB8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9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1A8F-B8BB-4F71-8043-913C1F24B6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4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EF0F-6041-4EC4-B619-46744BC0E4F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1E7-D1B8-4083-B0D3-7DE05422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7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EF0F-6041-4EC4-B619-46744BC0E4F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1E7-D1B8-4083-B0D3-7DE05422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4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EF0F-6041-4EC4-B619-46744BC0E4F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1E7-D1B8-4083-B0D3-7DE05422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15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2844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37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46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56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4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89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03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8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EF0F-6041-4EC4-B619-46744BC0E4F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1E7-D1B8-4083-B0D3-7DE05422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3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40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20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EC0BD53-F943-48ED-9BE7-196A8EE66FF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4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EF0F-6041-4EC4-B619-46744BC0E4F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1E7-D1B8-4083-B0D3-7DE05422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3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EF0F-6041-4EC4-B619-46744BC0E4F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1E7-D1B8-4083-B0D3-7DE05422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7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EF0F-6041-4EC4-B619-46744BC0E4F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1E7-D1B8-4083-B0D3-7DE05422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4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EF0F-6041-4EC4-B619-46744BC0E4F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1E7-D1B8-4083-B0D3-7DE05422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3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EF0F-6041-4EC4-B619-46744BC0E4F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1E7-D1B8-4083-B0D3-7DE05422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6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EF0F-6041-4EC4-B619-46744BC0E4F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1E7-D1B8-4083-B0D3-7DE05422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EF0F-6041-4EC4-B619-46744BC0E4F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41E7-D1B8-4083-B0D3-7DE05422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3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3EF0F-6041-4EC4-B619-46744BC0E4F2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41E7-D1B8-4083-B0D3-7DE05422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8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18X3X63O\MP900439472[1]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67"/>
          <a:stretch/>
        </p:blipFill>
        <p:spPr bwMode="auto">
          <a:xfrm>
            <a:off x="-1392" y="0"/>
            <a:ext cx="12193392" cy="69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0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SAT Vocabulary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13 Terms</a:t>
            </a:r>
          </a:p>
        </p:txBody>
      </p:sp>
    </p:spTree>
    <p:extLst>
      <p:ext uri="{BB962C8B-B14F-4D97-AF65-F5344CB8AC3E}">
        <p14:creationId xmlns:p14="http://schemas.microsoft.com/office/powerpoint/2010/main" val="319027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8000"/>
              <a:t>nonplussed </a:t>
            </a:r>
            <a:r>
              <a:rPr lang="en-US" altLang="en-US" sz="6000"/>
              <a:t>(adj)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sz="3200" dirty="0"/>
              <a:t>puzzled</a:t>
            </a:r>
          </a:p>
          <a:p>
            <a:pPr>
              <a:defRPr/>
            </a:pPr>
            <a:r>
              <a:rPr lang="en-US" sz="3200" dirty="0"/>
              <a:t>not knowing what to do</a:t>
            </a:r>
          </a:p>
          <a:p>
            <a:pPr>
              <a:defRPr/>
            </a:pPr>
            <a:r>
              <a:rPr lang="en-US" sz="3200" dirty="0"/>
              <a:t>perplexed</a:t>
            </a:r>
          </a:p>
          <a:p>
            <a:pPr>
              <a:defRPr/>
            </a:pPr>
            <a:r>
              <a:rPr lang="en-US" sz="3200" dirty="0"/>
              <a:t>stumped</a:t>
            </a:r>
          </a:p>
          <a:p>
            <a:pPr>
              <a:defRPr/>
            </a:pPr>
            <a:r>
              <a:rPr lang="en-US" sz="3200" dirty="0"/>
              <a:t>flabbergasted</a:t>
            </a:r>
          </a:p>
          <a:p>
            <a:pPr marL="0" indent="0">
              <a:buNone/>
              <a:defRPr/>
            </a:pPr>
            <a:r>
              <a:rPr lang="en-US" sz="3200" dirty="0"/>
              <a:t>--------------------------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confident</a:t>
            </a: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606550"/>
            <a:ext cx="21066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1"/>
            <a:ext cx="19431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60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8800"/>
              <a:t>prolific </a:t>
            </a:r>
            <a:r>
              <a:rPr lang="en-US" altLang="en-US" sz="6000"/>
              <a:t>(adj)</a:t>
            </a:r>
          </a:p>
        </p:txBody>
      </p:sp>
      <p:sp>
        <p:nvSpPr>
          <p:cNvPr id="46083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3600" dirty="0"/>
              <a:t>abundantly productive</a:t>
            </a:r>
          </a:p>
          <a:p>
            <a:pPr>
              <a:defRPr/>
            </a:pPr>
            <a:r>
              <a:rPr lang="en-US" sz="3600" dirty="0"/>
              <a:t>profuse</a:t>
            </a:r>
          </a:p>
          <a:p>
            <a:pPr>
              <a:defRPr/>
            </a:pPr>
            <a:r>
              <a:rPr lang="en-US" sz="3600" dirty="0"/>
              <a:t>fruitful</a:t>
            </a:r>
          </a:p>
          <a:p>
            <a:pPr marL="0" indent="0">
              <a:buNone/>
              <a:defRPr/>
            </a:pPr>
            <a:endParaRPr lang="en-US" sz="3600" dirty="0"/>
          </a:p>
          <a:p>
            <a:pPr marL="0" indent="0">
              <a:buNone/>
              <a:defRPr/>
            </a:pPr>
            <a:r>
              <a:rPr lang="en-US" sz="3600" dirty="0"/>
              <a:t>--------------------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unproductive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4" y="1600201"/>
            <a:ext cx="2243137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2743201"/>
            <a:ext cx="2514600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7" name="AutoShape 2" descr="data:image/jpeg;base64,/9j/4AAQSkZJRgABAQAAAQABAAD/2wCEAAkGBxQTEhUUExQWFhUXGBgaGBcYGR4bIBwfHhkZGBwcHB8aICggGh0lHRoaIjEhJSorLi4uGh8zODMsNygtLisBCgoKDg0OGxAQGywkICUsLCw0LCwsLCwsLCwsLCwsLCwsLCwsLCwsLCwsLCwsLCwsLCwsLCwsLCwsLCwsLCwsLP/AABEIALcBEwMBIgACEQEDEQH/xAAbAAACAgMBAAAAAAAAAAAAAAAFBgMEAAIHAf/EAEUQAAEDAgQDBgMFBAkDBAMAAAECAxEAIQQFEjFBUWEGEyJxgZEyobEjQlLB0RRi4fAHM2NygpKywvEWJKIVg6PSQ1Nz/8QAGgEAAwEBAQEAAAAAAAAAAAAAAgMEAQAFBv/EACkRAAICAgIBAwMEAwAAAAAAAAABAhEDIRIxQQQTIjJRcRQjYYEFkbH/2gAMAwEAAhEDEQA/AFXBoCQVJlRJggFJ2FtvW9MfZ1RKgYUnxCx6hQpXwTImO8idrg333iOlHuzzAa0jUSdYmVgk8tieBpHEfehkz9S0IbKPhLrYctfSTFuXiiTyq+rEBeHbUVAnWRbaUlST5V5mOKZCFJUtIJTKRJ33G3UbUNw77SGVJcWUKDz5Sm1wTIJB4dRa3OtrQFtsZMtz1TWGCQUSBpQk3k7AcLVfV2ja+8G1Wme7JB4WOxkzHOlXL8N+0J7pt9xtYWVBSUwSdzcGIvxsbVdxHZDGKKVftj0pMghAAnaSEmFeoNEm6NUY+WH8NicO+J/Z2lbbtwbiRuNutbnD4YXGGQP7p0/QUtOZDmKIKcZpjh3CUpPmBV/spmTuJYKngjWlakHQCAdPGCTFFZkoUrTLynkoUO6QpM7ytSgfQm1TYh9dtr1C43eiK2ZSDxiflWNAiL2qWsFaElV2yQE7k3jb0q5mTc92Ol/ajShuTvCZ9qo4tHjQf52Na1o5MWO0Q0NKITO0+4pVczZy2nSn0n607dskRhXDyCf9SR+dc/0/D6/pS2hsej04lxwkLWowLD+bVMURNWMRhtIB5iPaKjNxXBUT5PhxrJ/DpHuDP0rqeVElj/NXPcvyTEJIUlxBmFFBFjT3kGLDmHmNJSVpUnkQbj50C3K0bNNLZDj8SoFCQogaASBbyqmo6gQolUiLkn615n+ISggmRpbSSel+HOhCMwcUYQytV/52sKTJtthxiqDKl1vl5l9v+8D7Xqm8qPUTz+dSZOuX2+kn2SaUn8qDa+NhVK7UodmmEO4pzvEhSQkmDtOofqaZlLtSl2SzJpp10uq06kgCxN5k7U9dgRvdDyxhm0XS2geSQPoKQMhXqxKSP7RXvb8xTO52pwwSrSpRVBiEK3i29LHZNP2xPJs/NSR+VdN6NimlsDdqH9eLd5AhM+SQD85qo6dhyFT5pPfuhQIV3i+HNRjztVZw3p0egDGjvVXFOXirBcAB51WSypRGltauoSqPeK04mmE1Eg1dXlj0ABte03Eb+dbMZDiSYDDh8h+lccRNKrXVI6zVprJ8QtBUhpRSCQTtccKp9wsG6T5AdSPqD7VxtGhcrKsBhX4DXldZ1M8aSA5KYjSPCmN7z5Jm/OiWFMPtkCUkg6p20+XChuGU3ElRSpJ30m42AO1qZGMC4Gyo+Ip1AxF/DYpi+9q5X5J09DBmOGKkGOF4neKzGdnlYju3UrCfCBBEyN/eauOHwHyP0pXfaxGIIQ04YQmyNekADiY3NFKSXZkIt9Dr2dUvBhZJSuROxFgLx5xS/iDmOKCX1YsISrxJQgqSAOA8MfOaqZU2/h1oViClSVHSZVqibCCbjc/Oij7aWQhMrAQkhKQfCR6cQbelKnktXEfjxrlUhg7MZm+Zw+JWFlIC0LtKkzBCv3k2vxmoOwyYRiU/hxLg+lDez+JQ3K1FQCELJKjJ02J3gxaguUdvWmVvfZOLS48pwGQCAenpNFCVpNmTilyS/g6QtNEHXkNtFa1BKEpkqJgAUEyfOGsU33jKpGykn4knkocD8jQD+lbMYw7DAP8AWEqPXSQkD3VPpTW6ViErdEmH7XYV1elKlCYSFFJCTHXgPOijybo8/wAjSklH2YbTh9IMovAItAX58aN9l8aHcO2VHxJJSZPKRSoZOWmNyYuGyPtm3/2jv90f600pZTkKXdBUoieX8aYu1a3HFPNIUkNowpdWCJJOogQeHw0pZdi3j3bbPxkFV4ACRzmunKgsXWxux+SM/sjJEk984mSbkSoX/wAorTL+zzCm7pBUe8FyeCZHHpS6vNnAEMOHSpoqiZjxGTMDxdDHGrD2IOgpBXsRMaRf1tSsmeMSnB6eWTSLaXhMwrdJspQ25RwgnpTXkzSEMEo2WpxZ8yTP0pGXhnbFMhspnbh0PCmHIsy0NhlWnYxJgyZNpsRJ86WssYNX5G5PTzyQbj4I+1yNSiP3G/kZodgsetMpC0XIiQqwJuCRxoH2u7UL79aC2WgnQFBR8RAjlaDvabVC7mimtKgG1jUgiT8QkSDB/DImmKDv8k8ZpRp9obsQpQQNU2iJ5Gf1Fb5E79v5IWf/ABj86jzPtdhsW0kJQWXxAKDcER91XG8bwah7Pn7Rw8ml/OKXOHHIDCV4wgrEEiOkUvJyYj74/wAp/wDtRZJqZtNZdGpAcZB/aH/L+pojk+UhlSlaioqAFwBESeHnRBCRW81jk2bQidvoOIQP7Mf6lVBhcONCbbzUvbdP/cg/2afqqpMKnwIp8fpRsUO3Y7BJDQOkXdTeOQNNDyIQRS32eeKWkgc5+VGf2kqsY3qiElQicXysHZuqVQOBbT7JKv8AcKs5f4So8kH6UOxTsqO13HD7EI/21tisXow76v3CB62rOSsPi+JXy1wN4BKlDfW4T6k/QUrYtgh0pO6QhJ89AUfmo014NIWhlgi2hAUOYHjV8gR60tZkonEPH+1WPaE/7aHK9I3GtmqGbVlWGT4RtWUgpoUMI00oWCjFjBjfoTemrBPGRCiASOY48RQXCPtK8KVIJ5AibfWijS49L0VkCQ14lQ7tYuLG9J+Q5gAXUkrQooTBRE+EmRtx3pxzDAOuNEp8Kdyo8hcgDjyrm6lglKtRQUqjWNx4rH50WV26Cw62M3aDEt90slxwgJTAO2rUAD51FnObFfcjWAopII4+fLebH8qB9u2Xe7bKlgoCphIgTaFGN/8AmosCdaVqIkIInyVsfKaXHodN/IIZi64kIUoggJKYP39RTCeslI9qPtYLCm6miV6dRgH8rHypdYwanoCEqWRsBMJ/IeZpkDLrQCXFEEAcyL34ceHoa5qkbBxlIs5HgHC+oYVYw6VNpUVKb1SdUJGkmx3M0qf0i4rEd8hrEOhxbSbKS33YGqFXGoydjM8RXROzrxQ24skeEkytBUTCZsQoRyjnXLO1GPVisUpxYHiKRpGwiBF+gFN5JRSESVzddBhnNgWA4pCiuJibat/imQmeEVN2XKTh16/F8R4TNzaetHst7NqLSZCQIG9/pSdgfsn1tCYCyPWf59qmm+MW6KL5NKwk5iSyha20hRdZW0pJJ2LiQCAOIKj50IyXExilp8SYbKQU72jaaMZ12jbbaDSG0Ke1KlcXSLEQepuR+7SWh4rcK5KVSSI4He1UKEpYozrTQm0pv8jV2w0lsKhZXKNKifOQPMXofgnEqSJ7v11UMzXEOLWkqc1pCJTtG99uJ51dyPELJUElcA20wd+hpGTG+F/Yt9LlXuV9w7hXllvug4C1M92lwpv01DbpzqculqBCwJ2UA4D0kc60UTHiUf8A3WvzFD8xdTAjuxcTpWoAidoqH6mexqKZT7bp1905CQRqQQDJA+JOo+9uFK6ED9acM4HeYVyJOiFiE6UiDfe6jE0oJuLV6npZXCvseB/kIKOW15JVvwIAjkQa6F2WxmpDi+bIn1j9K5i+s223p87GElh2L+BCf/I0eVdMlxvtDE2q1WmzVRCFJjUkjzFWWzUsh6LKTW01CVxvVNzNghSUuJUjVME3FhO/WhSsJK3QqdtVf90P/wCaPqqtmsQAlA6CqHarGpdxOpBkaUj61pEx5CqYrSMTpj3lOcoSkAj51f8A+oG52NKOAww03E1adwbYQokEEJUdzwBrkrYTkl4CDeYg6T0+pJ/Otc4x6e40zdakj0mTQOdvIVriW5UyJPiJPtXJOzW1Q+9mXULdcKTOlsAW/EUp/JVJqnAVLV+Jaz7rJpp7J4fu8O88TdbgSPJtBV/qWfakVl/wp8hXTAxvbYdaAgV7Q9pZIFZQUPtCXjcSVAEpICT8WyknnbrR/szjVuqS2sypQSUq2mTpIV1B48jQ59bKGtKllSljdKQegInbkRIrfsXqVimQNkmCekz9BTfB5uJ+DoGf4fEMArZclIEG9j03KVeUzXNysnXxTN/UXFdH7Q4oIbWoWMHYxPnwNLLeFwakgq71EjxBJkKMb7WrFJ5FdD5Ylj6B6MoxmLQEtvBSAdIbWvTtxFoIqq26WwEOHSD4SoDcA/UERTtgM9w7KAhptRA5+QHHyoLmQbeVo/ZyFuq8ClKsCdyLfLiYouLM/pnS8lwqG2kIQAAEjbiYuTzJ51acwYJkk7QL7cdqqZegtpQngE6Z8gIomD7UVaF3TIWsNpFlGN4tH0pF7YZU0nFMOhISHCoORYFQEgxwJEi3Kn112AfI0n9tWCrCtL3KXmz7hSfzpWeNwdfYPG/kiROMIGlKzp5Um54kJxAKbSUyaY8MbAngP0/SgOIwJfxahskJvzPlXz/oXJ5Gm9UejlS46PGezgfbccSsh3UrSCRpMWANrTG9JyVFJhQKSFGekbj3rpGTjQysfhUuw8zXNS/qJVzJPzr6f0fLLF45PS6PPzxUWpI9VvPA8KK5EkayTpggfESnnxFCyriaO4BhSCnfxIBgRzPBW9M9dGMIOn2H6J3lTfgYmXDHh1j+66lX1qjmiCtBnXAvfSL+dbAWun3ZP+2qGbHS2qwTIIB7tQibcdq8THH5Hu5ZVBs8cSV4FTmtc93O9rf8UqIdFMrSinAqakFWnSAOMnl/O1Kpw7iTBQuf7p/4r08Kq0jwPUzcqb+xs8eWw+VO/YXEBLLhOwcb+pVSinAQ2orSpK7FEn3SUjeZBB6Ud7Psufsqilegqe2IGyUAcdrmjn0Ij2P+MxaV6dJmJm0bxzrVtdJaM4xSFqQW0uBIB1Dwz5cJo3kubKdnW0WyOsg+tTTi+2Pg10EMwMrakwBqP+KPDbjFzFCO0uNKm4CtWo6UpI3PGvMzfCngFTCCDAtPWaHZpi2p8KZIMypUmb+dcsb0VShxhbF6ftI8qNNEAiSOFDHWz3oWuRq6EC3X1pmybB6ruJRoAPGZkUyTpE8NvQWwaPAKhzBs6D1ge5AqrlWJ7mW1HUkypozNpgpk7wanxmYhWlI2KgTbleujXY1srBo6j7VmInv0iPgRt5mpmngT61qw73mJcjiUtp+SfqaOPYM1odHk91lrYIj7B10/49Sh8ormyEmw8q6t28gM4lI2QxoHsB+dcxaF6GfYOLoI4dvwisophkp0i1eUI6jkBxLd/ijypm7D5q3+1tIgpnUATG+kx70lJFuFbt6gQQYO4O1xxp0opqiCMqdnW+2JWG0rSJAcb1GY0jWDJ5iYB86ZkZewpIMJI4GEn3kG1K3Z3O04lvu3IDmmFpPEbSOh+VQtdngCUqdAjbUBtwPxUjHS+LdUU5OT+UNjTiWmWElQQJNhEC/Ui/tQF3MCtxKoSSkym2x4HzrzC5AmdKXQoSNRBG3KAT1qPOsM62st4ZsiBOpQkdSI/OucldJlGDgo/uLYwZJmwU4gFJSuCkmbGYg34yI9etNaFxXHOz2LxJd1uK1t3B1DSf8ACYHGPlTwx2jR8MlSxwNjHlRKaWmIyYlJ3AYMa4nSongCflSh2kzb7NDRB1KiZIiBB2EQZjnxrfG9oERpUZk/CNzF4I2pcxau8WVquo+w6CDScs3JVE6GPj9QWYxcJAhZ5TsOo517h3UpfbtuCm/Pel5zHqQoCDBm46R+tSKxRUQqTIuOYrzsfpJRmpD5ZbVEb/aFeGxTqCAW9c9RPLnU2Jy1nFOJcYgKXOocCefQ7z+tRvQslSkgrO6iASfWiPZ3QHRIgkEJIgQYr1Oairjaf/SdK9PoH4zs0+zdbaVI4qbVNvKAagzDHaXUIVKoRAISFTcxIN9uVPDykwkd85IuTKST0I/hSjnCAFqCUgGVQSLiYt5WFDy5fUHxeN3EkbUImQOn2ifoTVTMme8TCYJ5Ssk+U1mTpLpEn/mmkYZvSEllaLWXO3sKUoKLHS9TOSpoBYjLQMMSCO8STJESCLFIPlIoOouCyQPNSp+Qq3iYSopJmDA/nhRD/p9wp1IIJI2sPzqnHKSXxI8qg2rFvDNu6wNBdWdjO3W9kirr2FWgKUZRuTBJv6/lFFsvwS0lQWkoH4iCOlveps6IQ0vT4tO88KL9RNaYP6eLVou5JgsOloB5BUvSFqUoKO/AGfkKHLxSEP6WrNrSFAXsZIO96IYLH95h0LQsRCeIGmBcGfeljGZqhzEKWSFJSnSDsFRy6X4UhKTeylwWkgnjXiXCNoTvO2raI4zAHrTE2zgw1Kg2dMJk8+XnSozmjThStw6NBTAAiQDaSeFMuIxQ1Ad0kpKpgTeeIgRtxrpaVDnT6APbV0Ftvu0iAqE6RbbavcpSQ1K/uDYEgHoSBEzaJq7mOIQrwhCQEAlKRtYb29aA/wDqQcUvTqSkkHa20Hy8669CHSldjBkmFXi30TCG0DUqBASDYIEi5Na59g0tYjQkynSVflQ3B5m4yFEOXNhEH5Eb2FV28S4tetxRUSDc772H1o4uPgx3z2XWlXq9/R9hS9jWBE/aKcVfgiVD56aGrVCFH90/Smz+ifCELxDwMd22lA81SpXyQPemQMzOkGe2zn/aYlR+8pI/+RIrnmHVen/tomMvX1WyPd1J/I0gsChkbiDzLvhFqyoW1GBWUI8402qKIJxSFqblHhHhVwkGLjqN6bUdg0uJ+yJSSPCrWHEE8jABE8xMUoYzCKblCxChwtwMcPWqrTPLHPNshbwbKX2irUh1slc/dJ0keV6tYt1SllRvMaRwiLRSOjMMQtvue9WpCoHdm83EAcZmIArsHZ7A/s2HKsQwpa4SHdMHuwEJlIjja5pU4cqGRnxRBl+TrZC3VEKKEp1AfdCpk/vEQOm+9RoxiykqDkzI8uYM2jrFquZe/wB6txzvyWHAQdUlSBwSQNxwHnS8MsQ64tlDb2kSnxJjUOCpmyTyNxQSxrwMxZ60yfCrQ8Ql1ehHdqU04U+FcG4B4x4bxJmqmNywohZ0qCrbQQCBuDwMWImjmGwaVsuIddPdsuSGzAjTExAkagDavWnkYhly92yUtpPEG+3KDY8IFE8aoD3W3bAOCUgLTrEo1J1AH7s3jlT/AN/g3FaksIKCAkGABAsIE/MVzlCTeTBBhQirvZ91Ba0qLmoQISdiOXmIpNOKHwqbNu1+WaFpLI1tFXCSpsngqb6epoy12Ub7pJClaoueB9OVAO0OctpfaSPiOlKjNwNQsYP12pxcxMApS4DFyFRYcrX9aFthrHsBZfkSVrhxwt6d0lN7bwZiOtM4ythKClloSU/1m6vMTJJ9qVcTm6CkypM8ApYQCAd5IkjoKZOzGK1YdpVjqBv/AIjEdK3wZWwfislcXpCnUoSqEnYKVzAm/Oieddl28SnUmEOiwVwWBYBXK2yhRJDLaZWEpBvJgE++9es4vW2SPxEeoMHy2rkqNls5nlDHduqaPhIVpvwVe3XaiuYr0tqUXJAEQBF/Oak7Z4FPfBRt3kExzT4fe49qHZo224kfiBSR6fi58fWKF9nJ1FgTESVJHFS/e5mnrDLMgAW9o8+nWlz9sSpplqBqaWpRPGDJN/OKtMZjpm5iNwJj9KojLhGyOUec+IYxWOVKUtifEAVbb6pj22oJmzD+JbUyFQkHxLkc+QJq+1iGxpZC7bnVBCpvukixrV9zWUlLjagJsgARaAB0FA5Jytj0pRjxQkZpljrJTh16YIAQoGywbTPC+44V1LsnlmEYw6WFJStbgOtSkWUTwE3iLAGPehBypWLcYLRH2KVlxSvum2lJG8qP0JqdzDYgONjSACQFKkeHxXBvw/SiUn2jYwUl8nTFLOm22n3G2SFICjpVuQBEiTvBJHpXuGcecbLaFwExwEwZ47xaifa/KEIBxCSRqgFJ2PUW/P2pcw77jfwKKSRcgxPG9FJWimLU40i460rDjxElxfvH8aKZbmAbQSpJJj7qRJ6GdvOltD3iKiSVE3JuTRLEeBAM7mNUWMbhPOONA4qqZk1BQpl4Zkl3UHWEbWUkjV67fKonMEonUlPhAA3FV2EBSLTq33j2powGBIYAaBXqGpapGqY2vuByETS+nZNFU7FzGtKDapBGw2PEiug/0aMFOXurn+sdI/yhKP1pZwOYKQ5oc48xE0dT2h/Zk6LaAZ0hI3JmbdaZGdHTuRY/pHVpwTY/HiED/Khxf5Uj4ZNHO0naVGLbbbKSnQsrTESSUlNxwEE0MGF07kDz/hXSaDxa7LiRasrEKtWUFjuSFL/qAoXLKEthI0o6c1H8S44mlzM3Steo7quYHz58zemfA5Hqw7j7oKAhtRQjY2Tq1L87W5elKLKuhJPqSarutHmVsN9gsEF4gKUFEN3ToBJK7hFhtB8UnlXUM3aCWQhlbinF2IUDJv4ioVQ7J5K9hGkFKEhxyVKUrRCTyuqVKjkI61rnzCm5fSVpcAkvOFME8AkA3EnhFdZ22y4ylbjSmghLLzKvjMDa4k7EW49KqZsjEak4hRKSnSFKQIQsWmYuI50Kwq8c+5LrZ0OABS2/D5KOqCR7/OrHaN9SEow7hStI4pXpVB2kGxneY4Vikn0c4SXaJ88ZYac7wL1tvJBXpNwoCSP8Q+lVcgKluodQIbUtTSpN7AESD+6R7VJigyhDaXWX2kTKXwZPrBIoXjWi26XGzqaKk6HFFJK1byoT+EG8RtWgmuasqaxDiLSqRqmxVfb0io8PlpbcBQ5CV2KgSJkeEEbi8CjnbzLJw6XmtRXZU6YB0wYHoTQzsg6l9YWfiQJ0H8W00nKmtlGFWy692TQtsqb06irxInY/e8SpMDfyqzi8s1N924+8EgAKUG5ChFylSfFpG171XwyVqc0pKhrJ1AAm/AHlc7064XJtKQFFOpQEi5E6fELnjSFJvsunlddL/RzLE5YGXO7KgoCIN4I6T+XS9PHZh9K2tKTJbUUkD3B9jHpU+Oy77JRKNQAB0mxuRBTuUzBpD7POKwuOxDFoWArjFriCOJB4Ux/JCHLaaR0l7EBCZV7C5URwA40L7PtrStS1KKNYkoIkTPM2Krxao1Yx2YsgxefGqP8AEYT86tZcw6tYUVawkEXGkAmPhgbwN4pQeiHttge8ZQv/APW4D6Gx+ek+lLmHwynVLKUHwiAdh1I5xtTTmrydC2Nd1CCklRNzuCatYNkJQAFQEjYD5X2puONuyfPKlSOZZphF4d0zcqTMTwBIP0pr7MYYJTqd0SrdBVOlIH3gLTfibedB+2mKT3Ti5SHFaUJEydOqTB67mqGS5+dKU6o3sTsEIK1uECxWtZAEzwtRzhLjoHDOLdvsZsfl+DYky4ATZAWY5wkbx0vQpzOcJI3kcCoj5Ck7GZk64pSzMbDcwOX870R7L5Il4KddRLYsgHieJ8uFb7Nx2zHnqWkdGyxhJYmI7wao8x4fWPrTUcnC0gurUVAQrQdN+It1v61zbIs6KcShrWqQoBA3jYfLf0p7x63kKbUlQLad03ElRjxG+qLn0NDihxuwss7pxF3+kTIU9wlTKVy2ZKRJ8P3ibmY3rnuJXAP8+X613LLMxDqlI3KZCxBAEi/xbjr51xLthlqsNiCyfh1lSFcCgmwnmJgjh600b6fLpxZQatfgP5gU+MMIW20VIUQlsKm2m4mN5mkZ9VNXZzG62e7UqCgRBMSLxB58welKyKymVeSHN8LOpxAWggQQoQCN7XpowC1tpbQEFQKR45EC3GlTMsyn7MrCiB4tNwm8C/ExTDglOBsTrGlIEHcCLKEDxTS3F1YpShypFXMsUHDCmlzJAMT9Lil9xSu9IJsBb+eVF1Zi4lJBIEqgTuqeQAFD8x1pAURCSbW48p8r1vF1YM2k6ZIyyNzf6/wqyppI2t5GKGN4qKkGL60ANlu/73sP0rKrjSb7+teVhtmjeLxGJbU2W0tNufEZUpSpABEq2Fq2y7s0hK0q1QUq5bEH8qIsusJJlwLttv8A6SZ9qlOJB+Bl08JCSBz+9ANVOVktUS4rMEPhvullbrJUViYEA21TsI5Utdpe2hecaWgQlBSS2diUkkc7X+QqftHhiShakaJlMyJV96DpPTjS9iEA+dY5hRhW0OmXduw7KVp0q3F7KHKeCuRoZ2kzpDyQFpBKTLZmCbwoTyIIMbSKVg3FoqxjJLBn/wDGQRPI2P8APSlxilKx0sknCmF22ApA0FbR/CHFFPr59BU+Jdaaw4UHgl1JEtqJJUJgxqsRB4UJynGgpAJ2prytTbidKwlXRQB+tWNKiC90Xn83ZODYW+XHPDKW0JB0AEpBUVQCYG035Uo5MpTGID6QVNqJCxxCSbGOlqP5fleHLq2VgzBW34jCRsrTe17+vSp3A2ypLaQSnTPiMkXi5/WlWpScGUKMoQWRBnIsAprEuq8JQ7pLcnY31DyMi4oophSRIcKAOIgwbCZO83FI+KxPduNqStxKJGkAiEn14RaDYXq9isU2oajiCox8HiKZmdxCSesRQrDKqKsf7kk10OvelQBKx3YtqSZkA2524njSrmeIafdStqEhNtUXWOZvbp7+QR3CFQ7sOrSwuSUJVAJ9OEcKgby91DqW2lhSSCRqFxHCeNq2OGMex0ccYSaybQ1sIAI0uEC/h2vxmLn1q9iMyaZaVqWoL3Kbkq5AAm/KxpbL4RpVMqSbJPztRLKgHld8oC0hPnxiRbzpORNSrwKy4ljbdm2H1LIWtCGwCSkbEC3xEkmfWmJaEOBQ0gDikpjrNtwfWgeaIHcuFdxafcc+FAMv7Svd2U60kIK0pOkEwCQJJ3tVOKFrR5efNxlsGZvl7BxWoI+ySPElJuSrzsmI670HfYK31BhoBCFJKXFACLBUKGyjuLfKrGFxa3Vu6nCIVFgm9hvINR4Bk98oFSggIJUAd5sJ4c6U5OLaKYwTSYyO4nCqwqW+40OoUnU5qOo8SQeu2nYelV8T2lbS3oDcACEhJ9hS1jR3a1JCpBgj1AtQ1x6AfanRXx2Jn9RYwuYvtPh9taUrE9RB3FxXQ8t/pHYUArFBwKSLISnUkkciI+Y5VywvTXqAFKSJgEpB8iQJ9K5o5M6ZkmYv4icQ2H0alqUCLC525LHuK0xzaHV6nz3jgP39weQFgPKKdlNJDYvAQkRHAAe1K2bPJJSqFDVGo2GocARMpPpxqKad6Z6GFp+AfmLiENk6U/5RQFvLyWJSnUpRDhTOkaSYHyH1qTOcHiFkJVoDZVZcn4fKN6t4tRbUUg6tcaTFhYgG2wTvR41SFeok2XMkyhuFvEBxWqNMwJEapIniT7UZLanXSovBtDYIABiTG6r2Te3OKgy3ShpCG50JAFwR63vcnerQCFk+EECRcT9fSq3G1RGpVKwFlTyS+taWi9AhLq1GJm+mfu/vcYPq1MBspUHYXqASoR4R+6Os+vlQXE4kJQpSBICSEAcVbAwOpAA6UQwultsSDKAN+d5PU2o0klQMpNysWc5ypLXibJUi+52jcHy50DfGkhQkgmOH53inDEtBbS0q4Gd4uJJ9xb1pVwLE6kqBT1JBH6g7VLkgkyiE3JGIUI+E+9e1SeWttRQUm3K452rKXxG2dEW6QIT4fIAVpqVUyiEiq6nfOsAKuZ4Pv0FBMGZSrkfL8qTMzy91m6wCNtSTI9RuKe1OWv7UMx7QWCOBER6VpqYmC9Tuq8CgfwkH2qEJ02PC35V4o2NcH4KzbIABSIPnRLKMYUkEzNUgRAvXmHVMjkafilbpiMkdaGDNMzWk962AVBJjgYO8eR4UNwuI70a1OqKjc6uJ/TkK8BkDp+e4qnld9SORMU9RSdinJuNBt14lsjcCDJEi19uNFGMe4ps3TAFtIgGgLIjy5VYyNWoFskgoJTY78vlWZZcdj/TSp0W05j9iBxEGZ6/80V7MYkF7UvbSqPO0j2pWDn2KzxGoeoJFbuYnS03iQSSkpO/A+FQjyJpcnqvuXZsnJf0MPafSl7Wm2qxEcRefWau9mcxSkqClAAwQTYHnJqjm/wBuwHEQTAUnl5eRoLl3Z/FOqUoAtgfM8Yg0mtEfJVsbe1uat/smIQ24FuBIUqOEqAB8ppEw6y2xc3gknqbmmbNMoGGwTrYGpbim9a9yqFg36DgB1pHzfFADuwfP9KfikkiXPjc2q6LnZ6Slav3qMdlXA4rEE80j0E0Ny5JawilEeJZJAq92YR3OEU6q3eEkeQt+tTz2mWw8IHZ0ftlelUtwa0dxGtRUedTNI41TFfFEk/qZby7BtKACkSTck29quvNtNjwtoHWL+5vVfCKSBdUHgJA+tY5hEKUNbpAPT+RahtG02Z2oz57ErMqUloWQ2D4QOZj4id5NeHOFltltITqDclZHiF43PQV7i8CAiUSUwd+FMeVdmcGttC5WVEAk6ze2xB29IoZcQ4cl0Vspz5Lg7p8C9grYE8PI0Rayk60rUrW2gGAdzYgAnawm9X3cjw8QhoT0J528zFUc2WhIu38I+8rSAOO16HHBXyQWTI3Hi+yyrGqKlSkBITJIkwbwD1O3tWmLcIAbFlLPsnj9DUOWraS2lbvh3WEnUATNlXuo7VE3ikoCsQ7I1CG0feI4QN71TZKG8MdJFgEpEJEfP/xrMQ6VcfT2H5mgeUvYhalOKUEJWR4YnSlPIcSav4/M0pje0lRSki0zYKG89a04oZxjQ224T+JJjzg/lSivHd4oSkCYm5uJ4x0ozn4OLCEYeVgEFS4KE2EASrc34TtWYTsjEd65O1kfqR+VT5JIoxxZTbxrgACVpCeAKrj5VlMKchwsf1aT1JJPrevKRzQ7gww87Mxaq653mpVN8z6CvAd9h1rASs8TM/S1RlNt62cWL3BqF4jaRe/tXHCrjEwtXmarFYq5myvtCRsYNDHBWpBEa0TxtWjJ0r+VTLTVfECIimRdMGStBVk3qi8nu352CrzyNTMqKkpUKzMfEiRum/5H5VW+iXyEBJvqHWqjb5axYUNlgE/T8vnUbWJSkJhaTzB3qDOHwrQpF9O524g0M2pRoKFxkXMzw5afVE6XfGORnce9bMMk4V9uLpMgdD4v1oxmDXe4ZCx8TfiTHERce1/ShmWYsFdphaCCeBi9Scm0WONP8lzsJmUpWwrYDUnymCPofWuoYFI4WsK5Ay2WXEqH3fmOPyrrGVLmOoBHtROm7EtVoCdu8b3LaTvKtuZAJHzrm2XYLWe+c8UkqN7b8f0rpXbnBB1kajACwZ9CPzrnjWBbSmSolE7FXhmYuK21VHIstuqxLgSlEN8VHYDjHOrHaLFp8LYshIACRyFhRJlSEJ8K0gEbm+w4QbD9KV8xd1kqmPwnaY43oUm2Mk6X8kaWALn2/WtlKqvl7k6hyg/l+lbuuceFUrSJHtkeJfir+GwDultYEBwEpHTmR13oZleFVicQhpP3lQeg3UfQTXS8c2lL7aQPCkbdBYClTdDIIAYTJsY4P6sJT+JZCR58/lTLluXhhKESHF7WuJ5AVM5malEITclWmjOFy9DKSpS/GRdVhHRNree9IlJtDYpeRcz7MRhm0uBZ71JugmAbwURwPEK3mguU52nEPLU74AmNKI1aidyom3IxTRimMODqDaFn8SjqN97qmqj2YpTuCByAA9jsfIxTFkUegHDl2TYrELIFkneLg6fIGR8+FCsOylTviQ4pViVuEaQAeYPyq4rLUvoC21JAMwSkgztw5GvHHktI0BU81Hj1/hwpkM0ZOgJ4JRVkmNxjYECCB0Vz4GwjjM0GxWJJsY08AZPvJND/AP1AurWR8CSALC5/hXqnKXlyO6QzFjVWy+3mnD+faraMXIpeVvVlkwmZpFDw4HqygQzBPKsrqOsdHWyagLNWca6ltJUogDmTH/NBHs+1WZQTG61WSK0FRbLb+EEHgOe1L2LxIJKWfEeK+AH8/wAmqmY41Szc6/OyR5JH1NUluLIgqtyAAHyokhscZHiE6bTMXk9apqxCRuqt8RhgRc71ZyrAJBtOqYAET534Uelti3CVlFzEn8J9bVXcWo8hRTGYQpWoEzfc7nrUPc1qkjvbfkgwWKCAoEFQOwmL+fCrpZU42IOkRJbA333O5qoWdJCoovgyIFxRPI60LeJWAdImIAq9gMPqBmw6if8Aip3sAorJQnUOnleRXuXv6VEEQDAP88Kzno72/JjTTuktBatHIXt5bxU+By7TIKo6pvB6jcW6VbUUAHkreDHtFSuZUTCh3sqvMBR9SCIpTkOUUyxhcvSEkhRcndW//FMGUZ3rUUNNqIbTBWuwJ2gDfgbmKWWmShX2zgSNgogpVPnv9aP4HMmWkWdCzuTxJrkxc40Ue0OcuPNqY7sJUqIWFEQQQbgj03qnl+VgN6FgKm5tb0FbOZqHnwE/CFAE/OmNWBkXsYrpS8ApHO8UhtKlFKUoCSRHG1D3nO8VA+f0FPON7LJcMkkE8v41Ensw02CBcncm59OlMWRAtMSmWygqMSYvfhUGIN4O1MuL7OmfAoVEz2ZJ+NfoBR+4geJS7K5mMI/3pTrSUlJ5ieInjbblTk1j0PKU6hUiAJiNzJ36AUvPZE0galrUEje4+Vr0Vy1sIYQAnTqlUdDtPWIoJtNWarROziNLxPJQPumjCs0K/DqAPAkTPTcQaXcSqHPNI+X8Kj77iOIB9DcUugyfG4zTqKipBHJKh7pNj70GxmcSCErSqfwyPlFXHn1qEKKouJCot5EEetLGKCU6oESTA5DhTIRTAk2OGUdqUllDZGgpGkRYe+886AZ08XnCQo6E2TyPM1SwDoTqB579KnQoaTFxeD0rOKi7Qz3HKNMv5cxpaEcSTU7qrbVK2IQgdKhxDlqU9sNaRFrq0tyG/OhysSB+laP4skQBFFRnI1Wu58zWVUisouIFjfh2g64e8WpxYE3+EdOf0FCcW8omFGySQALARyFZWUtdlq7NcMyVrCE7nnw4k+1XmsK1rKbuFIlRPhSPTdVZWVrMkyVWRjUYQVcbrhI8ovRBrAKQEhISkk+IJEWuT4iZO1ZWUDYPg0U2okhspCE6pkElRAvPlIoFhFJSoKUnUOXXgfSvayiQcUSPY1atlGB5X87Qa3cy+TqSkf1YciSOMEW96ysregZRRC0+pN/CI2AFh16nqa2fypxAKzEWkG/xXE1lZWsLiqCmEyJSXBJSEniPiNpgTOkVfw73epASoAwQpJTIkbwZFZWUpuxaSSAOJVpUoFesBOkgjeDEGeXOoW8kUvZEWNiUnfa45VlZTU9GTWyTC5altUM3cSlRWTtYSQJFFMBnRTvKf7t0+qDb2IrKyhexsYKg6nM5TrUmUfjT+aVQR6E1OgJcQCkyk7cPrWVlCT5IpdFDE4WDVZ1FZWUSFAzMcuLkABM7X6/nV/FN7cAAAPSsrKKzgZmyDuNwOfpUOGu2k8RI9j+le1lEujDVTOoW25fpQLMsKAZ3O8bbfWvKyii9gyKbL0IXKQSojxcuceYtUmDJ7wp2BrKymy6Bj2MbibDyqtiRWVlSLspZQCa8FeVlGxZqVivaysojj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6088" name="AutoShape 4" descr="data:image/jpeg;base64,/9j/4AAQSkZJRgABAQAAAQABAAD/2wCEAAkGBxQTEhUUExQWFhUXGBgaGBcYGR4bIBwfHhkZGBwcHB8aICggGh0lHRoaIjEhJSorLi4uGh8zODMsNygtLisBCgoKDg0OGxAQGywkICUsLCw0LCwsLCwsLCwsLCwsLCwsLCwsLCwsLCwsLCwsLCwsLCwsLCwsLCwsLCwsLCwsLP/AABEIALcBEwMBIgACEQEDEQH/xAAbAAACAgMBAAAAAAAAAAAAAAAFBgMEAAIHAf/EAEUQAAEDAgQDBgMFBAkDBAMAAAECAxEAIQQFEjFBUWEGEyJxgZEyobEjQlLB0RRi4fAHM2NygpKywvEWJKIVg6PSQ1Nz/8QAGgEAAwEBAQEAAAAAAAAAAAAAAgMEAQAFBv/EACkRAAICAgIBAwMEAwAAAAAAAAABAhEDIRIxQQQTIjJRcRQjYYEFkbH/2gAMAwEAAhEDEQA/AFXBoCQVJlRJggFJ2FtvW9MfZ1RKgYUnxCx6hQpXwTImO8idrg333iOlHuzzAa0jUSdYmVgk8tieBpHEfehkz9S0IbKPhLrYctfSTFuXiiTyq+rEBeHbUVAnWRbaUlST5V5mOKZCFJUtIJTKRJ33G3UbUNw77SGVJcWUKDz5Sm1wTIJB4dRa3OtrQFtsZMtz1TWGCQUSBpQk3k7AcLVfV2ja+8G1Wme7JB4WOxkzHOlXL8N+0J7pt9xtYWVBSUwSdzcGIvxsbVdxHZDGKKVftj0pMghAAnaSEmFeoNEm6NUY+WH8NicO+J/Z2lbbtwbiRuNutbnD4YXGGQP7p0/QUtOZDmKIKcZpjh3CUpPmBV/spmTuJYKngjWlakHQCAdPGCTFFZkoUrTLynkoUO6QpM7ytSgfQm1TYh9dtr1C43eiK2ZSDxiflWNAiL2qWsFaElV2yQE7k3jb0q5mTc92Ol/ajShuTvCZ9qo4tHjQf52Na1o5MWO0Q0NKITO0+4pVczZy2nSn0n607dskRhXDyCf9SR+dc/0/D6/pS2hsej04lxwkLWowLD+bVMURNWMRhtIB5iPaKjNxXBUT5PhxrJ/DpHuDP0rqeVElj/NXPcvyTEJIUlxBmFFBFjT3kGLDmHmNJSVpUnkQbj50C3K0bNNLZDj8SoFCQogaASBbyqmo6gQolUiLkn615n+ISggmRpbSSel+HOhCMwcUYQytV/52sKTJtthxiqDKl1vl5l9v+8D7Xqm8qPUTz+dSZOuX2+kn2SaUn8qDa+NhVK7UodmmEO4pzvEhSQkmDtOofqaZlLtSl2SzJpp10uq06kgCxN5k7U9dgRvdDyxhm0XS2geSQPoKQMhXqxKSP7RXvb8xTO52pwwSrSpRVBiEK3i29LHZNP2xPJs/NSR+VdN6NimlsDdqH9eLd5AhM+SQD85qo6dhyFT5pPfuhQIV3i+HNRjztVZw3p0egDGjvVXFOXirBcAB51WSypRGltauoSqPeK04mmE1Eg1dXlj0ABte03Eb+dbMZDiSYDDh8h+lccRNKrXVI6zVprJ8QtBUhpRSCQTtccKp9wsG6T5AdSPqD7VxtGhcrKsBhX4DXldZ1M8aSA5KYjSPCmN7z5Jm/OiWFMPtkCUkg6p20+XChuGU3ElRSpJ30m42AO1qZGMC4Gyo+Ip1AxF/DYpi+9q5X5J09DBmOGKkGOF4neKzGdnlYju3UrCfCBBEyN/eauOHwHyP0pXfaxGIIQ04YQmyNekADiY3NFKSXZkIt9Dr2dUvBhZJSuROxFgLx5xS/iDmOKCX1YsISrxJQgqSAOA8MfOaqZU2/h1oViClSVHSZVqibCCbjc/Oij7aWQhMrAQkhKQfCR6cQbelKnktXEfjxrlUhg7MZm+Zw+JWFlIC0LtKkzBCv3k2vxmoOwyYRiU/hxLg+lDez+JQ3K1FQCELJKjJ02J3gxaguUdvWmVvfZOLS48pwGQCAenpNFCVpNmTilyS/g6QtNEHXkNtFa1BKEpkqJgAUEyfOGsU33jKpGykn4knkocD8jQD+lbMYw7DAP8AWEqPXSQkD3VPpTW6ViErdEmH7XYV1elKlCYSFFJCTHXgPOijybo8/wAjSklH2YbTh9IMovAItAX58aN9l8aHcO2VHxJJSZPKRSoZOWmNyYuGyPtm3/2jv90f600pZTkKXdBUoieX8aYu1a3HFPNIUkNowpdWCJJOogQeHw0pZdi3j3bbPxkFV4ACRzmunKgsXWxux+SM/sjJEk984mSbkSoX/wAorTL+zzCm7pBUe8FyeCZHHpS6vNnAEMOHSpoqiZjxGTMDxdDHGrD2IOgpBXsRMaRf1tSsmeMSnB6eWTSLaXhMwrdJspQ25RwgnpTXkzSEMEo2WpxZ8yTP0pGXhnbFMhspnbh0PCmHIsy0NhlWnYxJgyZNpsRJ86WssYNX5G5PTzyQbj4I+1yNSiP3G/kZodgsetMpC0XIiQqwJuCRxoH2u7UL79aC2WgnQFBR8RAjlaDvabVC7mimtKgG1jUgiT8QkSDB/DImmKDv8k8ZpRp9obsQpQQNU2iJ5Gf1Fb5E79v5IWf/ABj86jzPtdhsW0kJQWXxAKDcER91XG8bwah7Pn7Rw8ml/OKXOHHIDCV4wgrEEiOkUvJyYj74/wAp/wDtRZJqZtNZdGpAcZB/aH/L+pojk+UhlSlaioqAFwBESeHnRBCRW81jk2bQidvoOIQP7Mf6lVBhcONCbbzUvbdP/cg/2afqqpMKnwIp8fpRsUO3Y7BJDQOkXdTeOQNNDyIQRS32eeKWkgc5+VGf2kqsY3qiElQicXysHZuqVQOBbT7JKv8AcKs5f4So8kH6UOxTsqO13HD7EI/21tisXow76v3CB62rOSsPi+JXy1wN4BKlDfW4T6k/QUrYtgh0pO6QhJ89AUfmo014NIWhlgi2hAUOYHjV8gR60tZkonEPH+1WPaE/7aHK9I3GtmqGbVlWGT4RtWUgpoUMI00oWCjFjBjfoTemrBPGRCiASOY48RQXCPtK8KVIJ5AibfWijS49L0VkCQ14lQ7tYuLG9J+Q5gAXUkrQooTBRE+EmRtx3pxzDAOuNEp8Kdyo8hcgDjyrm6lglKtRQUqjWNx4rH50WV26Cw62M3aDEt90slxwgJTAO2rUAD51FnObFfcjWAopII4+fLebH8qB9u2Xe7bKlgoCphIgTaFGN/8AmosCdaVqIkIInyVsfKaXHodN/IIZi64kIUoggJKYP39RTCeslI9qPtYLCm6miV6dRgH8rHypdYwanoCEqWRsBMJ/IeZpkDLrQCXFEEAcyL34ceHoa5qkbBxlIs5HgHC+oYVYw6VNpUVKb1SdUJGkmx3M0qf0i4rEd8hrEOhxbSbKS33YGqFXGoydjM8RXROzrxQ24skeEkytBUTCZsQoRyjnXLO1GPVisUpxYHiKRpGwiBF+gFN5JRSESVzddBhnNgWA4pCiuJibat/imQmeEVN2XKTh16/F8R4TNzaetHst7NqLSZCQIG9/pSdgfsn1tCYCyPWf59qmm+MW6KL5NKwk5iSyha20hRdZW0pJJ2LiQCAOIKj50IyXExilp8SYbKQU72jaaMZ12jbbaDSG0Ke1KlcXSLEQepuR+7SWh4rcK5KVSSI4He1UKEpYozrTQm0pv8jV2w0lsKhZXKNKifOQPMXofgnEqSJ7v11UMzXEOLWkqc1pCJTtG99uJ51dyPELJUElcA20wd+hpGTG+F/Yt9LlXuV9w7hXllvug4C1M92lwpv01DbpzqculqBCwJ2UA4D0kc60UTHiUf8A3WvzFD8xdTAjuxcTpWoAidoqH6mexqKZT7bp1905CQRqQQDJA+JOo+9uFK6ED9acM4HeYVyJOiFiE6UiDfe6jE0oJuLV6npZXCvseB/kIKOW15JVvwIAjkQa6F2WxmpDi+bIn1j9K5i+s223p87GElh2L+BCf/I0eVdMlxvtDE2q1WmzVRCFJjUkjzFWWzUsh6LKTW01CVxvVNzNghSUuJUjVME3FhO/WhSsJK3QqdtVf90P/wCaPqqtmsQAlA6CqHarGpdxOpBkaUj61pEx5CqYrSMTpj3lOcoSkAj51f8A+oG52NKOAww03E1adwbYQokEEJUdzwBrkrYTkl4CDeYg6T0+pJ/Otc4x6e40zdakj0mTQOdvIVriW5UyJPiJPtXJOzW1Q+9mXULdcKTOlsAW/EUp/JVJqnAVLV+Jaz7rJpp7J4fu8O88TdbgSPJtBV/qWfakVl/wp8hXTAxvbYdaAgV7Q9pZIFZQUPtCXjcSVAEpICT8WyknnbrR/szjVuqS2sypQSUq2mTpIV1B48jQ59bKGtKllSljdKQegInbkRIrfsXqVimQNkmCekz9BTfB5uJ+DoGf4fEMArZclIEG9j03KVeUzXNysnXxTN/UXFdH7Q4oIbWoWMHYxPnwNLLeFwakgq71EjxBJkKMb7WrFJ5FdD5Ylj6B6MoxmLQEtvBSAdIbWvTtxFoIqq26WwEOHSD4SoDcA/UERTtgM9w7KAhptRA5+QHHyoLmQbeVo/ZyFuq8ClKsCdyLfLiYouLM/pnS8lwqG2kIQAAEjbiYuTzJ51acwYJkk7QL7cdqqZegtpQngE6Z8gIomD7UVaF3TIWsNpFlGN4tH0pF7YZU0nFMOhISHCoORYFQEgxwJEi3Kn112AfI0n9tWCrCtL3KXmz7hSfzpWeNwdfYPG/kiROMIGlKzp5Um54kJxAKbSUyaY8MbAngP0/SgOIwJfxahskJvzPlXz/oXJ5Gm9UejlS46PGezgfbccSsh3UrSCRpMWANrTG9JyVFJhQKSFGekbj3rpGTjQysfhUuw8zXNS/qJVzJPzr6f0fLLF45PS6PPzxUWpI9VvPA8KK5EkayTpggfESnnxFCyriaO4BhSCnfxIBgRzPBW9M9dGMIOn2H6J3lTfgYmXDHh1j+66lX1qjmiCtBnXAvfSL+dbAWun3ZP+2qGbHS2qwTIIB7tQibcdq8THH5Hu5ZVBs8cSV4FTmtc93O9rf8UqIdFMrSinAqakFWnSAOMnl/O1Kpw7iTBQuf7p/4r08Kq0jwPUzcqb+xs8eWw+VO/YXEBLLhOwcb+pVSinAQ2orSpK7FEn3SUjeZBB6Ud7Psufsqilegqe2IGyUAcdrmjn0Ij2P+MxaV6dJmJm0bxzrVtdJaM4xSFqQW0uBIB1Dwz5cJo3kubKdnW0WyOsg+tTTi+2Pg10EMwMrakwBqP+KPDbjFzFCO0uNKm4CtWo6UpI3PGvMzfCngFTCCDAtPWaHZpi2p8KZIMypUmb+dcsb0VShxhbF6ftI8qNNEAiSOFDHWz3oWuRq6EC3X1pmybB6ruJRoAPGZkUyTpE8NvQWwaPAKhzBs6D1ge5AqrlWJ7mW1HUkypozNpgpk7wanxmYhWlI2KgTbleujXY1srBo6j7VmInv0iPgRt5mpmngT61qw73mJcjiUtp+SfqaOPYM1odHk91lrYIj7B10/49Sh8ormyEmw8q6t28gM4lI2QxoHsB+dcxaF6GfYOLoI4dvwisophkp0i1eUI6jkBxLd/ijypm7D5q3+1tIgpnUATG+kx70lJFuFbt6gQQYO4O1xxp0opqiCMqdnW+2JWG0rSJAcb1GY0jWDJ5iYB86ZkZewpIMJI4GEn3kG1K3Z3O04lvu3IDmmFpPEbSOh+VQtdngCUqdAjbUBtwPxUjHS+LdUU5OT+UNjTiWmWElQQJNhEC/Ui/tQF3MCtxKoSSkym2x4HzrzC5AmdKXQoSNRBG3KAT1qPOsM62st4ZsiBOpQkdSI/OucldJlGDgo/uLYwZJmwU4gFJSuCkmbGYg34yI9etNaFxXHOz2LxJd1uK1t3B1DSf8ACYHGPlTwx2jR8MlSxwNjHlRKaWmIyYlJ3AYMa4nSongCflSh2kzb7NDRB1KiZIiBB2EQZjnxrfG9oERpUZk/CNzF4I2pcxau8WVquo+w6CDScs3JVE6GPj9QWYxcJAhZ5TsOo517h3UpfbtuCm/Pel5zHqQoCDBm46R+tSKxRUQqTIuOYrzsfpJRmpD5ZbVEb/aFeGxTqCAW9c9RPLnU2Jy1nFOJcYgKXOocCefQ7z+tRvQslSkgrO6iASfWiPZ3QHRIgkEJIgQYr1Oairjaf/SdK9PoH4zs0+zdbaVI4qbVNvKAagzDHaXUIVKoRAISFTcxIN9uVPDykwkd85IuTKST0I/hSjnCAFqCUgGVQSLiYt5WFDy5fUHxeN3EkbUImQOn2ifoTVTMme8TCYJ5Ssk+U1mTpLpEn/mmkYZvSEllaLWXO3sKUoKLHS9TOSpoBYjLQMMSCO8STJESCLFIPlIoOouCyQPNSp+Qq3iYSopJmDA/nhRD/p9wp1IIJI2sPzqnHKSXxI8qg2rFvDNu6wNBdWdjO3W9kirr2FWgKUZRuTBJv6/lFFsvwS0lQWkoH4iCOlveps6IQ0vT4tO88KL9RNaYP6eLVou5JgsOloB5BUvSFqUoKO/AGfkKHLxSEP6WrNrSFAXsZIO96IYLH95h0LQsRCeIGmBcGfeljGZqhzEKWSFJSnSDsFRy6X4UhKTeylwWkgnjXiXCNoTvO2raI4zAHrTE2zgw1Kg2dMJk8+XnSozmjThStw6NBTAAiQDaSeFMuIxQ1Ad0kpKpgTeeIgRtxrpaVDnT6APbV0Ftvu0iAqE6RbbavcpSQ1K/uDYEgHoSBEzaJq7mOIQrwhCQEAlKRtYb29aA/wDqQcUvTqSkkHa20Hy8669CHSldjBkmFXi30TCG0DUqBASDYIEi5Na59g0tYjQkynSVflQ3B5m4yFEOXNhEH5Eb2FV28S4tetxRUSDc772H1o4uPgx3z2XWlXq9/R9hS9jWBE/aKcVfgiVD56aGrVCFH90/Smz+ifCELxDwMd22lA81SpXyQPemQMzOkGe2zn/aYlR+8pI/+RIrnmHVen/tomMvX1WyPd1J/I0gsChkbiDzLvhFqyoW1GBWUI8402qKIJxSFqblHhHhVwkGLjqN6bUdg0uJ+yJSSPCrWHEE8jABE8xMUoYzCKblCxChwtwMcPWqrTPLHPNshbwbKX2irUh1slc/dJ0keV6tYt1SllRvMaRwiLRSOjMMQtvue9WpCoHdm83EAcZmIArsHZ7A/s2HKsQwpa4SHdMHuwEJlIjja5pU4cqGRnxRBl+TrZC3VEKKEp1AfdCpk/vEQOm+9RoxiykqDkzI8uYM2jrFquZe/wB6txzvyWHAQdUlSBwSQNxwHnS8MsQ64tlDb2kSnxJjUOCpmyTyNxQSxrwMxZ60yfCrQ8Ql1ehHdqU04U+FcG4B4x4bxJmqmNywohZ0qCrbQQCBuDwMWImjmGwaVsuIddPdsuSGzAjTExAkagDavWnkYhly92yUtpPEG+3KDY8IFE8aoD3W3bAOCUgLTrEo1J1AH7s3jlT/AN/g3FaksIKCAkGABAsIE/MVzlCTeTBBhQirvZ91Ba0qLmoQISdiOXmIpNOKHwqbNu1+WaFpLI1tFXCSpsngqb6epoy12Ub7pJClaoueB9OVAO0OctpfaSPiOlKjNwNQsYP12pxcxMApS4DFyFRYcrX9aFthrHsBZfkSVrhxwt6d0lN7bwZiOtM4ythKClloSU/1m6vMTJJ9qVcTm6CkypM8ApYQCAd5IkjoKZOzGK1YdpVjqBv/AIjEdK3wZWwfislcXpCnUoSqEnYKVzAm/Oieddl28SnUmEOiwVwWBYBXK2yhRJDLaZWEpBvJgE++9es4vW2SPxEeoMHy2rkqNls5nlDHduqaPhIVpvwVe3XaiuYr0tqUXJAEQBF/Oak7Z4FPfBRt3kExzT4fe49qHZo224kfiBSR6fi58fWKF9nJ1FgTESVJHFS/e5mnrDLMgAW9o8+nWlz9sSpplqBqaWpRPGDJN/OKtMZjpm5iNwJj9KojLhGyOUec+IYxWOVKUtifEAVbb6pj22oJmzD+JbUyFQkHxLkc+QJq+1iGxpZC7bnVBCpvukixrV9zWUlLjagJsgARaAB0FA5Jytj0pRjxQkZpljrJTh16YIAQoGywbTPC+44V1LsnlmEYw6WFJStbgOtSkWUTwE3iLAGPehBypWLcYLRH2KVlxSvum2lJG8qP0JqdzDYgONjSACQFKkeHxXBvw/SiUn2jYwUl8nTFLOm22n3G2SFICjpVuQBEiTvBJHpXuGcecbLaFwExwEwZ47xaifa/KEIBxCSRqgFJ2PUW/P2pcw77jfwKKSRcgxPG9FJWimLU40i460rDjxElxfvH8aKZbmAbQSpJJj7qRJ6GdvOltD3iKiSVE3JuTRLEeBAM7mNUWMbhPOONA4qqZk1BQpl4Zkl3UHWEbWUkjV67fKonMEonUlPhAA3FV2EBSLTq33j2powGBIYAaBXqGpapGqY2vuByETS+nZNFU7FzGtKDapBGw2PEiug/0aMFOXurn+sdI/yhKP1pZwOYKQ5oc48xE0dT2h/Zk6LaAZ0hI3JmbdaZGdHTuRY/pHVpwTY/HiED/Khxf5Uj4ZNHO0naVGLbbbKSnQsrTESSUlNxwEE0MGF07kDz/hXSaDxa7LiRasrEKtWUFjuSFL/qAoXLKEthI0o6c1H8S44mlzM3Steo7quYHz58zemfA5Hqw7j7oKAhtRQjY2Tq1L87W5elKLKuhJPqSarutHmVsN9gsEF4gKUFEN3ToBJK7hFhtB8UnlXUM3aCWQhlbinF2IUDJv4ioVQ7J5K9hGkFKEhxyVKUrRCTyuqVKjkI61rnzCm5fSVpcAkvOFME8AkA3EnhFdZ22y4ylbjSmghLLzKvjMDa4k7EW49KqZsjEak4hRKSnSFKQIQsWmYuI50Kwq8c+5LrZ0OABS2/D5KOqCR7/OrHaN9SEow7hStI4pXpVB2kGxneY4Vikn0c4SXaJ88ZYac7wL1tvJBXpNwoCSP8Q+lVcgKluodQIbUtTSpN7AESD+6R7VJigyhDaXWX2kTKXwZPrBIoXjWi26XGzqaKk6HFFJK1byoT+EG8RtWgmuasqaxDiLSqRqmxVfb0io8PlpbcBQ5CV2KgSJkeEEbi8CjnbzLJw6XmtRXZU6YB0wYHoTQzsg6l9YWfiQJ0H8W00nKmtlGFWy692TQtsqb06irxInY/e8SpMDfyqzi8s1N924+8EgAKUG5ChFylSfFpG171XwyVqc0pKhrJ1AAm/AHlc7064XJtKQFFOpQEi5E6fELnjSFJvsunlddL/RzLE5YGXO7KgoCIN4I6T+XS9PHZh9K2tKTJbUUkD3B9jHpU+Oy77JRKNQAB0mxuRBTuUzBpD7POKwuOxDFoWArjFriCOJB4Ux/JCHLaaR0l7EBCZV7C5URwA40L7PtrStS1KKNYkoIkTPM2Krxao1Yx2YsgxefGqP8AEYT86tZcw6tYUVawkEXGkAmPhgbwN4pQeiHttge8ZQv/APW4D6Gx+ek+lLmHwynVLKUHwiAdh1I5xtTTmrydC2Nd1CCklRNzuCatYNkJQAFQEjYD5X2puONuyfPKlSOZZphF4d0zcqTMTwBIP0pr7MYYJTqd0SrdBVOlIH3gLTfibedB+2mKT3Ti5SHFaUJEydOqTB67mqGS5+dKU6o3sTsEIK1uECxWtZAEzwtRzhLjoHDOLdvsZsfl+DYky4ATZAWY5wkbx0vQpzOcJI3kcCoj5Ck7GZk64pSzMbDcwOX870R7L5Il4KddRLYsgHieJ8uFb7Nx2zHnqWkdGyxhJYmI7wao8x4fWPrTUcnC0gurUVAQrQdN+It1v61zbIs6KcShrWqQoBA3jYfLf0p7x63kKbUlQLad03ElRjxG+qLn0NDihxuwss7pxF3+kTIU9wlTKVy2ZKRJ8P3ibmY3rnuJXAP8+X613LLMxDqlI3KZCxBAEi/xbjr51xLthlqsNiCyfh1lSFcCgmwnmJgjh600b6fLpxZQatfgP5gU+MMIW20VIUQlsKm2m4mN5mkZ9VNXZzG62e7UqCgRBMSLxB58welKyKymVeSHN8LOpxAWggQQoQCN7XpowC1tpbQEFQKR45EC3GlTMsyn7MrCiB4tNwm8C/ExTDglOBsTrGlIEHcCLKEDxTS3F1YpShypFXMsUHDCmlzJAMT9Lil9xSu9IJsBb+eVF1Zi4lJBIEqgTuqeQAFD8x1pAURCSbW48p8r1vF1YM2k6ZIyyNzf6/wqyppI2t5GKGN4qKkGL60ANlu/73sP0rKrjSb7+teVhtmjeLxGJbU2W0tNufEZUpSpABEq2Fq2y7s0hK0q1QUq5bEH8qIsusJJlwLttv8A6SZ9qlOJB+Bl08JCSBz+9ANVOVktUS4rMEPhvullbrJUViYEA21TsI5Utdpe2hecaWgQlBSS2diUkkc7X+QqftHhiShakaJlMyJV96DpPTjS9iEA+dY5hRhW0OmXduw7KVp0q3F7KHKeCuRoZ2kzpDyQFpBKTLZmCbwoTyIIMbSKVg3FoqxjJLBn/wDGQRPI2P8APSlxilKx0sknCmF22ApA0FbR/CHFFPr59BU+Jdaaw4UHgl1JEtqJJUJgxqsRB4UJynGgpAJ2prytTbidKwlXRQB+tWNKiC90Xn83ZODYW+XHPDKW0JB0AEpBUVQCYG035Uo5MpTGID6QVNqJCxxCSbGOlqP5fleHLq2VgzBW34jCRsrTe17+vSp3A2ypLaQSnTPiMkXi5/WlWpScGUKMoQWRBnIsAprEuq8JQ7pLcnY31DyMi4oophSRIcKAOIgwbCZO83FI+KxPduNqStxKJGkAiEn14RaDYXq9isU2oajiCox8HiKZmdxCSesRQrDKqKsf7kk10OvelQBKx3YtqSZkA2524njSrmeIafdStqEhNtUXWOZvbp7+QR3CFQ7sOrSwuSUJVAJ9OEcKgby91DqW2lhSSCRqFxHCeNq2OGMex0ccYSaybQ1sIAI0uEC/h2vxmLn1q9iMyaZaVqWoL3Kbkq5AAm/KxpbL4RpVMqSbJPztRLKgHld8oC0hPnxiRbzpORNSrwKy4ljbdm2H1LIWtCGwCSkbEC3xEkmfWmJaEOBQ0gDikpjrNtwfWgeaIHcuFdxafcc+FAMv7Svd2U60kIK0pOkEwCQJJ3tVOKFrR5efNxlsGZvl7BxWoI+ySPElJuSrzsmI670HfYK31BhoBCFJKXFACLBUKGyjuLfKrGFxa3Vu6nCIVFgm9hvINR4Bk98oFSggIJUAd5sJ4c6U5OLaKYwTSYyO4nCqwqW+40OoUnU5qOo8SQeu2nYelV8T2lbS3oDcACEhJ9hS1jR3a1JCpBgj1AtQ1x6AfanRXx2Jn9RYwuYvtPh9taUrE9RB3FxXQ8t/pHYUArFBwKSLISnUkkciI+Y5VywvTXqAFKSJgEpB8iQJ9K5o5M6ZkmYv4icQ2H0alqUCLC525LHuK0xzaHV6nz3jgP39weQFgPKKdlNJDYvAQkRHAAe1K2bPJJSqFDVGo2GocARMpPpxqKad6Z6GFp+AfmLiENk6U/5RQFvLyWJSnUpRDhTOkaSYHyH1qTOcHiFkJVoDZVZcn4fKN6t4tRbUUg6tcaTFhYgG2wTvR41SFeok2XMkyhuFvEBxWqNMwJEapIniT7UZLanXSovBtDYIABiTG6r2Te3OKgy3ShpCG50JAFwR63vcnerQCFk+EECRcT9fSq3G1RGpVKwFlTyS+taWi9AhLq1GJm+mfu/vcYPq1MBspUHYXqASoR4R+6Os+vlQXE4kJQpSBICSEAcVbAwOpAA6UQwultsSDKAN+d5PU2o0klQMpNysWc5ypLXibJUi+52jcHy50DfGkhQkgmOH53inDEtBbS0q4Gd4uJJ9xb1pVwLE6kqBT1JBH6g7VLkgkyiE3JGIUI+E+9e1SeWttRQUm3K452rKXxG2dEW6QIT4fIAVpqVUyiEiq6nfOsAKuZ4Pv0FBMGZSrkfL8qTMzy91m6wCNtSTI9RuKe1OWv7UMx7QWCOBER6VpqYmC9Tuq8CgfwkH2qEJ02PC35V4o2NcH4KzbIABSIPnRLKMYUkEzNUgRAvXmHVMjkafilbpiMkdaGDNMzWk962AVBJjgYO8eR4UNwuI70a1OqKjc6uJ/TkK8BkDp+e4qnld9SORMU9RSdinJuNBt14lsjcCDJEi19uNFGMe4ps3TAFtIgGgLIjy5VYyNWoFskgoJTY78vlWZZcdj/TSp0W05j9iBxEGZ6/80V7MYkF7UvbSqPO0j2pWDn2KzxGoeoJFbuYnS03iQSSkpO/A+FQjyJpcnqvuXZsnJf0MPafSl7Wm2qxEcRefWau9mcxSkqClAAwQTYHnJqjm/wBuwHEQTAUnl5eRoLl3Z/FOqUoAtgfM8Yg0mtEfJVsbe1uat/smIQ24FuBIUqOEqAB8ppEw6y2xc3gknqbmmbNMoGGwTrYGpbim9a9yqFg36DgB1pHzfFADuwfP9KfikkiXPjc2q6LnZ6Slav3qMdlXA4rEE80j0E0Ny5JawilEeJZJAq92YR3OEU6q3eEkeQt+tTz2mWw8IHZ0ftlelUtwa0dxGtRUedTNI41TFfFEk/qZby7BtKACkSTck29quvNtNjwtoHWL+5vVfCKSBdUHgJA+tY5hEKUNbpAPT+RahtG02Z2oz57ErMqUloWQ2D4QOZj4id5NeHOFltltITqDclZHiF43PQV7i8CAiUSUwd+FMeVdmcGttC5WVEAk6ze2xB29IoZcQ4cl0Vspz5Lg7p8C9grYE8PI0Rayk60rUrW2gGAdzYgAnawm9X3cjw8QhoT0J528zFUc2WhIu38I+8rSAOO16HHBXyQWTI3Hi+yyrGqKlSkBITJIkwbwD1O3tWmLcIAbFlLPsnj9DUOWraS2lbvh3WEnUATNlXuo7VE3ikoCsQ7I1CG0feI4QN71TZKG8MdJFgEpEJEfP/xrMQ6VcfT2H5mgeUvYhalOKUEJWR4YnSlPIcSav4/M0pje0lRSki0zYKG89a04oZxjQ224T+JJjzg/lSivHd4oSkCYm5uJ4x0ozn4OLCEYeVgEFS4KE2EASrc34TtWYTsjEd65O1kfqR+VT5JIoxxZTbxrgACVpCeAKrj5VlMKchwsf1aT1JJPrevKRzQ7gww87Mxaq653mpVN8z6CvAd9h1rASs8TM/S1RlNt62cWL3BqF4jaRe/tXHCrjEwtXmarFYq5myvtCRsYNDHBWpBEa0TxtWjJ0r+VTLTVfECIimRdMGStBVk3qi8nu352CrzyNTMqKkpUKzMfEiRum/5H5VW+iXyEBJvqHWqjb5axYUNlgE/T8vnUbWJSkJhaTzB3qDOHwrQpF9O524g0M2pRoKFxkXMzw5afVE6XfGORnce9bMMk4V9uLpMgdD4v1oxmDXe4ZCx8TfiTHERce1/ShmWYsFdphaCCeBi9Scm0WONP8lzsJmUpWwrYDUnymCPofWuoYFI4WsK5Ay2WXEqH3fmOPyrrGVLmOoBHtROm7EtVoCdu8b3LaTvKtuZAJHzrm2XYLWe+c8UkqN7b8f0rpXbnBB1kajACwZ9CPzrnjWBbSmSolE7FXhmYuK21VHIstuqxLgSlEN8VHYDjHOrHaLFp8LYshIACRyFhRJlSEJ8K0gEbm+w4QbD9KV8xd1kqmPwnaY43oUm2Mk6X8kaWALn2/WtlKqvl7k6hyg/l+lbuuceFUrSJHtkeJfir+GwDultYEBwEpHTmR13oZleFVicQhpP3lQeg3UfQTXS8c2lL7aQPCkbdBYClTdDIIAYTJsY4P6sJT+JZCR58/lTLluXhhKESHF7WuJ5AVM5malEITclWmjOFy9DKSpS/GRdVhHRNree9IlJtDYpeRcz7MRhm0uBZ71JugmAbwURwPEK3mguU52nEPLU74AmNKI1aidyom3IxTRimMODqDaFn8SjqN97qmqj2YpTuCByAA9jsfIxTFkUegHDl2TYrELIFkneLg6fIGR8+FCsOylTviQ4pViVuEaQAeYPyq4rLUvoC21JAMwSkgztw5GvHHktI0BU81Hj1/hwpkM0ZOgJ4JRVkmNxjYECCB0Vz4GwjjM0GxWJJsY08AZPvJND/AP1AurWR8CSALC5/hXqnKXlyO6QzFjVWy+3mnD+faraMXIpeVvVlkwmZpFDw4HqygQzBPKsrqOsdHWyagLNWca6ltJUogDmTH/NBHs+1WZQTG61WSK0FRbLb+EEHgOe1L2LxIJKWfEeK+AH8/wAmqmY41Szc6/OyR5JH1NUluLIgqtyAAHyokhscZHiE6bTMXk9apqxCRuqt8RhgRc71ZyrAJBtOqYAET534Uelti3CVlFzEn8J9bVXcWo8hRTGYQpWoEzfc7nrUPc1qkjvbfkgwWKCAoEFQOwmL+fCrpZU42IOkRJbA333O5qoWdJCoovgyIFxRPI60LeJWAdImIAq9gMPqBmw6if8Aip3sAorJQnUOnleRXuXv6VEEQDAP88Kzno72/JjTTuktBatHIXt5bxU+By7TIKo6pvB6jcW6VbUUAHkreDHtFSuZUTCh3sqvMBR9SCIpTkOUUyxhcvSEkhRcndW//FMGUZ3rUUNNqIbTBWuwJ2gDfgbmKWWmShX2zgSNgogpVPnv9aP4HMmWkWdCzuTxJrkxc40Ue0OcuPNqY7sJUqIWFEQQQbgj03qnl+VgN6FgKm5tb0FbOZqHnwE/CFAE/OmNWBkXsYrpS8ApHO8UhtKlFKUoCSRHG1D3nO8VA+f0FPON7LJcMkkE8v41Ensw02CBcncm59OlMWRAtMSmWygqMSYvfhUGIN4O1MuL7OmfAoVEz2ZJ+NfoBR+4geJS7K5mMI/3pTrSUlJ5ieInjbblTk1j0PKU6hUiAJiNzJ36AUvPZE0galrUEje4+Vr0Vy1sIYQAnTqlUdDtPWIoJtNWarROziNLxPJQPumjCs0K/DqAPAkTPTcQaXcSqHPNI+X8Kj77iOIB9DcUugyfG4zTqKipBHJKh7pNj70GxmcSCErSqfwyPlFXHn1qEKKouJCot5EEetLGKCU6oESTA5DhTIRTAk2OGUdqUllDZGgpGkRYe+886AZ08XnCQo6E2TyPM1SwDoTqB579KnQoaTFxeD0rOKi7Qz3HKNMv5cxpaEcSTU7qrbVK2IQgdKhxDlqU9sNaRFrq0tyG/OhysSB+laP4skQBFFRnI1Wu58zWVUisouIFjfh2g64e8WpxYE3+EdOf0FCcW8omFGySQALARyFZWUtdlq7NcMyVrCE7nnw4k+1XmsK1rKbuFIlRPhSPTdVZWVrMkyVWRjUYQVcbrhI8ovRBrAKQEhISkk+IJEWuT4iZO1ZWUDYPg0U2okhspCE6pkElRAvPlIoFhFJSoKUnUOXXgfSvayiQcUSPY1atlGB5X87Qa3cy+TqSkf1YciSOMEW96ysregZRRC0+pN/CI2AFh16nqa2fypxAKzEWkG/xXE1lZWsLiqCmEyJSXBJSEniPiNpgTOkVfw73epASoAwQpJTIkbwZFZWUpuxaSSAOJVpUoFesBOkgjeDEGeXOoW8kUvZEWNiUnfa45VlZTU9GTWyTC5altUM3cSlRWTtYSQJFFMBnRTvKf7t0+qDb2IrKyhexsYKg6nM5TrUmUfjT+aVQR6E1OgJcQCkyk7cPrWVlCT5IpdFDE4WDVZ1FZWUSFAzMcuLkABM7X6/nV/FN7cAAAPSsrKKzgZmyDuNwOfpUOGu2k8RI9j+le1lEujDVTOoW25fpQLMsKAZ3O8bbfWvKyii9gyKbL0IXKQSojxcuceYtUmDJ7wp2BrKymy6Bj2MbibDyqtiRWVlSLspZQCa8FeVlGxZqVivaysojj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6089" name="Picture 6" descr="http://assets.nydailynews.com/polopoly_fs/1.1376758.1371653374!/img/httpImage/image.jpg_gen/derivatives/landscape_635/duggar20n-3-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38650"/>
            <a:ext cx="31956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6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8800"/>
              <a:t>        blatant </a:t>
            </a:r>
            <a:r>
              <a:rPr lang="en-US" altLang="en-US" sz="6600"/>
              <a:t>(adj)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3600" dirty="0"/>
              <a:t>noisy in a coarse, offensive way</a:t>
            </a:r>
          </a:p>
          <a:p>
            <a:pPr>
              <a:defRPr/>
            </a:pPr>
            <a:r>
              <a:rPr lang="en-US" sz="3600" dirty="0"/>
              <a:t>obvious or conspicuous, especially in an unfavorable way</a:t>
            </a:r>
          </a:p>
          <a:p>
            <a:pPr marL="0" indent="0">
              <a:buNone/>
              <a:defRPr/>
            </a:pPr>
            <a:r>
              <a:rPr lang="en-US" dirty="0"/>
              <a:t>---------------------------------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inconsequential</a:t>
            </a:r>
          </a:p>
        </p:txBody>
      </p:sp>
      <p:pic>
        <p:nvPicPr>
          <p:cNvPr id="28677" name="Picture 2" descr="C:\Users\rt110911\Desktop\f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3429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352425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59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8800"/>
              <a:t>      broach</a:t>
            </a:r>
            <a:r>
              <a:rPr lang="en-US" altLang="en-US" sz="6600"/>
              <a:t>(v/n)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3200" dirty="0"/>
              <a:t>to bring up or begin to talk about (a subject)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200" dirty="0"/>
              <a:t>to announce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200" dirty="0"/>
              <a:t>to introduce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/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600200"/>
            <a:ext cx="346075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443413"/>
            <a:ext cx="467677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30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8800"/>
              <a:t>        carousal </a:t>
            </a:r>
            <a:r>
              <a:rPr lang="en-US" altLang="en-US" sz="6600"/>
              <a:t>(n)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noisy revelry or merrymaking (often with a suggestion of heavy drinking)</a:t>
            </a:r>
          </a:p>
          <a:p>
            <a:pPr eaLnBrk="1" hangingPunct="1"/>
            <a:r>
              <a:rPr lang="en-US" altLang="en-US" sz="3200"/>
              <a:t>binge</a:t>
            </a:r>
          </a:p>
          <a:p>
            <a:pPr eaLnBrk="1" hangingPunct="1"/>
            <a:r>
              <a:rPr lang="en-US" altLang="en-US" sz="3200"/>
              <a:t>jamboree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9" y="1447800"/>
            <a:ext cx="3057525" cy="21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92538"/>
            <a:ext cx="3657600" cy="268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47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dirty="0"/>
              <a:t>          </a:t>
            </a:r>
            <a:r>
              <a:rPr lang="en-US" sz="8700" dirty="0"/>
              <a:t>connoisseur</a:t>
            </a:r>
            <a:r>
              <a:rPr lang="en-US" sz="8000" dirty="0"/>
              <a:t> </a:t>
            </a:r>
            <a:r>
              <a:rPr lang="en-US" sz="7300" dirty="0"/>
              <a:t>(n)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an expert</a:t>
            </a:r>
          </a:p>
          <a:p>
            <a:pPr eaLnBrk="1" hangingPunct="1"/>
            <a:r>
              <a:rPr lang="en-US" altLang="en-US" sz="3200"/>
              <a:t>one who is well qualified to pass critical judgments</a:t>
            </a:r>
          </a:p>
          <a:p>
            <a:pPr eaLnBrk="1" hangingPunct="1"/>
            <a:r>
              <a:rPr lang="en-US" altLang="en-US" sz="3200"/>
              <a:t>especially in one of the fine arts</a:t>
            </a:r>
          </a:p>
          <a:p>
            <a:pPr eaLnBrk="1" hangingPunct="1"/>
            <a:r>
              <a:rPr lang="en-US" altLang="en-US" sz="3200"/>
              <a:t>savant</a:t>
            </a:r>
          </a:p>
        </p:txBody>
      </p:sp>
      <p:sp>
        <p:nvSpPr>
          <p:cNvPr id="337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44651"/>
            <a:ext cx="18923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3963989"/>
            <a:ext cx="3843338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16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8000"/>
              <a:t>      encumber </a:t>
            </a:r>
            <a:r>
              <a:rPr lang="en-US" altLang="en-US" sz="6600"/>
              <a:t>(v)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/>
              <a:t>to weigh down or burden (with difficulties, cares, debt)</a:t>
            </a:r>
          </a:p>
          <a:p>
            <a:pPr>
              <a:defRPr/>
            </a:pPr>
            <a:r>
              <a:rPr lang="en-US" sz="3200" dirty="0"/>
              <a:t>block up</a:t>
            </a:r>
          </a:p>
          <a:p>
            <a:pPr>
              <a:defRPr/>
            </a:pPr>
            <a:r>
              <a:rPr lang="en-US" sz="3200" dirty="0"/>
              <a:t>hinder</a:t>
            </a:r>
          </a:p>
          <a:p>
            <a:pPr marL="0" indent="0">
              <a:buNone/>
              <a:defRPr/>
            </a:pPr>
            <a:r>
              <a:rPr lang="en-US" sz="3200" dirty="0"/>
              <a:t>------------------------------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relieve</a:t>
            </a: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4" y="3733800"/>
            <a:ext cx="3449637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0495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35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8000"/>
              <a:t>        foment </a:t>
            </a:r>
            <a:r>
              <a:rPr lang="en-US" altLang="en-US" sz="6600"/>
              <a:t>(v)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3600" dirty="0"/>
              <a:t>to promote trouble or rebellion</a:t>
            </a:r>
          </a:p>
          <a:p>
            <a:pPr>
              <a:defRPr/>
            </a:pPr>
            <a:r>
              <a:rPr lang="en-US" sz="3600" dirty="0"/>
              <a:t>instigate</a:t>
            </a:r>
          </a:p>
          <a:p>
            <a:pPr>
              <a:defRPr/>
            </a:pPr>
            <a:r>
              <a:rPr lang="en-US" sz="3600" dirty="0"/>
              <a:t>incite</a:t>
            </a:r>
          </a:p>
          <a:p>
            <a:pPr>
              <a:defRPr/>
            </a:pPr>
            <a:r>
              <a:rPr lang="en-US" sz="3600" dirty="0"/>
              <a:t>to warm</a:t>
            </a:r>
          </a:p>
          <a:p>
            <a:pPr marL="0" indent="0">
              <a:buNone/>
              <a:defRPr/>
            </a:pPr>
            <a:r>
              <a:rPr lang="en-US" sz="3600" dirty="0"/>
              <a:t>----------------------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quell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3048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148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42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8000"/>
              <a:t>impassive </a:t>
            </a:r>
            <a:r>
              <a:rPr lang="en-US" altLang="en-US" sz="6600"/>
              <a:t>(adj)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3600" dirty="0"/>
              <a:t>showing no feeling or emotion</a:t>
            </a:r>
          </a:p>
          <a:p>
            <a:pPr>
              <a:defRPr/>
            </a:pPr>
            <a:r>
              <a:rPr lang="en-US" sz="3600" dirty="0"/>
              <a:t>inanimate</a:t>
            </a:r>
          </a:p>
          <a:p>
            <a:pPr>
              <a:defRPr/>
            </a:pPr>
            <a:r>
              <a:rPr lang="en-US" sz="3600" dirty="0"/>
              <a:t>stoical</a:t>
            </a:r>
          </a:p>
          <a:p>
            <a:pPr>
              <a:defRPr/>
            </a:pPr>
            <a:r>
              <a:rPr lang="en-US" sz="3600" dirty="0"/>
              <a:t>insensible</a:t>
            </a:r>
          </a:p>
          <a:p>
            <a:pPr marL="0" indent="0">
              <a:buNone/>
              <a:defRPr/>
            </a:pPr>
            <a:r>
              <a:rPr lang="en-US" sz="3600" dirty="0"/>
              <a:t>------------------------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emotional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1"/>
            <a:ext cx="1824038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253523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13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7200"/>
              <a:t>incontrovertible </a:t>
            </a:r>
            <a:r>
              <a:rPr lang="en-US" altLang="en-US" sz="6000"/>
              <a:t>(adj)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600" dirty="0"/>
              <a:t>unquestionable</a:t>
            </a:r>
          </a:p>
          <a:p>
            <a:pPr>
              <a:defRPr/>
            </a:pPr>
            <a:r>
              <a:rPr lang="en-US" sz="3600" dirty="0"/>
              <a:t>beyond dispute</a:t>
            </a:r>
          </a:p>
          <a:p>
            <a:pPr>
              <a:defRPr/>
            </a:pPr>
            <a:r>
              <a:rPr lang="en-US" sz="3600" dirty="0"/>
              <a:t>incontestable</a:t>
            </a:r>
          </a:p>
          <a:p>
            <a:pPr>
              <a:defRPr/>
            </a:pPr>
            <a:r>
              <a:rPr lang="en-US" sz="3600" dirty="0"/>
              <a:t>indisputable</a:t>
            </a:r>
          </a:p>
          <a:p>
            <a:pPr marL="0" indent="0">
              <a:buNone/>
              <a:defRPr/>
            </a:pPr>
            <a:r>
              <a:rPr lang="en-US" sz="3600" dirty="0"/>
              <a:t>---------------------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debatable</a:t>
            </a:r>
          </a:p>
        </p:txBody>
      </p:sp>
      <p:sp>
        <p:nvSpPr>
          <p:cNvPr id="4301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22751"/>
            <a:ext cx="367665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2" descr="http://www.dw.de/image/0,,17783282_303,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1"/>
            <a:ext cx="39243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66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Widescreen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Print</vt:lpstr>
      <vt:lpstr>Office Theme</vt:lpstr>
      <vt:lpstr>1_Office Theme</vt:lpstr>
      <vt:lpstr>SAT Vocabulary </vt:lpstr>
      <vt:lpstr>        blatant (adj)</vt:lpstr>
      <vt:lpstr>      broach(v/n)</vt:lpstr>
      <vt:lpstr>        carousal (n)</vt:lpstr>
      <vt:lpstr>          connoisseur (n)</vt:lpstr>
      <vt:lpstr>      encumber (v)</vt:lpstr>
      <vt:lpstr>        foment (v)</vt:lpstr>
      <vt:lpstr>impassive (adj)</vt:lpstr>
      <vt:lpstr>incontrovertible (adj)</vt:lpstr>
      <vt:lpstr>nonplussed (adj)</vt:lpstr>
      <vt:lpstr>prolific (adj)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 Vocabulary</dc:title>
  <dc:creator>Rionda Bell</dc:creator>
  <cp:lastModifiedBy>Amanda Dickenson</cp:lastModifiedBy>
  <cp:revision>2</cp:revision>
  <dcterms:created xsi:type="dcterms:W3CDTF">2018-02-26T18:54:53Z</dcterms:created>
  <dcterms:modified xsi:type="dcterms:W3CDTF">2019-03-11T12:47:51Z</dcterms:modified>
</cp:coreProperties>
</file>